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8" r:id="rId3"/>
    <p:sldId id="270" r:id="rId4"/>
    <p:sldId id="272" r:id="rId5"/>
    <p:sldId id="271" r:id="rId6"/>
    <p:sldId id="273" r:id="rId7"/>
    <p:sldId id="279" r:id="rId8"/>
    <p:sldId id="274" r:id="rId9"/>
    <p:sldId id="280" r:id="rId10"/>
    <p:sldId id="275" r:id="rId11"/>
    <p:sldId id="276" r:id="rId12"/>
    <p:sldId id="277" r:id="rId13"/>
    <p:sldId id="285" r:id="rId14"/>
    <p:sldId id="286" r:id="rId15"/>
    <p:sldId id="257" r:id="rId16"/>
    <p:sldId id="258" r:id="rId17"/>
    <p:sldId id="261" r:id="rId18"/>
    <p:sldId id="262" r:id="rId19"/>
    <p:sldId id="263" r:id="rId20"/>
    <p:sldId id="259" r:id="rId21"/>
    <p:sldId id="260" r:id="rId22"/>
    <p:sldId id="287" r:id="rId23"/>
    <p:sldId id="264" r:id="rId24"/>
    <p:sldId id="265" r:id="rId25"/>
    <p:sldId id="288" r:id="rId26"/>
    <p:sldId id="266" r:id="rId27"/>
    <p:sldId id="278" r:id="rId28"/>
    <p:sldId id="281" r:id="rId29"/>
    <p:sldId id="282" r:id="rId30"/>
    <p:sldId id="283" r:id="rId31"/>
    <p:sldId id="267"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x ramon" userId="488071c95f7839fd" providerId="LiveId" clId="{8184C9B5-BCD5-495D-BAA4-7F6287DBF4CC}"/>
    <pc:docChg chg="custSel modSld">
      <pc:chgData name="felix ramon" userId="488071c95f7839fd" providerId="LiveId" clId="{8184C9B5-BCD5-495D-BAA4-7F6287DBF4CC}" dt="2024-04-06T15:43:18.702" v="91" actId="478"/>
      <pc:docMkLst>
        <pc:docMk/>
      </pc:docMkLst>
      <pc:sldChg chg="modSp mod">
        <pc:chgData name="felix ramon" userId="488071c95f7839fd" providerId="LiveId" clId="{8184C9B5-BCD5-495D-BAA4-7F6287DBF4CC}" dt="2024-04-06T15:42:13.793" v="78" actId="20577"/>
        <pc:sldMkLst>
          <pc:docMk/>
          <pc:sldMk cId="3507356721" sldId="256"/>
        </pc:sldMkLst>
        <pc:spChg chg="mod">
          <ac:chgData name="felix ramon" userId="488071c95f7839fd" providerId="LiveId" clId="{8184C9B5-BCD5-495D-BAA4-7F6287DBF4CC}" dt="2024-04-06T15:42:13.793" v="78" actId="20577"/>
          <ac:spMkLst>
            <pc:docMk/>
            <pc:sldMk cId="3507356721" sldId="256"/>
            <ac:spMk id="3" creationId="{D5AD1402-07B4-4C7D-B532-D514810ADBA1}"/>
          </ac:spMkLst>
        </pc:spChg>
      </pc:sldChg>
      <pc:sldChg chg="delSp mod">
        <pc:chgData name="felix ramon" userId="488071c95f7839fd" providerId="LiveId" clId="{8184C9B5-BCD5-495D-BAA4-7F6287DBF4CC}" dt="2024-04-06T15:42:28.486" v="80" actId="478"/>
        <pc:sldMkLst>
          <pc:docMk/>
          <pc:sldMk cId="270950380" sldId="257"/>
        </pc:sldMkLst>
        <pc:picChg chg="del">
          <ac:chgData name="felix ramon" userId="488071c95f7839fd" providerId="LiveId" clId="{8184C9B5-BCD5-495D-BAA4-7F6287DBF4CC}" dt="2024-04-06T15:42:28.486" v="80" actId="478"/>
          <ac:picMkLst>
            <pc:docMk/>
            <pc:sldMk cId="270950380" sldId="257"/>
            <ac:picMk id="4" creationId="{7FB7470C-3E19-4E69-B60A-E6725869CC33}"/>
          </ac:picMkLst>
        </pc:picChg>
      </pc:sldChg>
      <pc:sldChg chg="delSp mod">
        <pc:chgData name="felix ramon" userId="488071c95f7839fd" providerId="LiveId" clId="{8184C9B5-BCD5-495D-BAA4-7F6287DBF4CC}" dt="2024-04-06T15:42:30.765" v="81" actId="478"/>
        <pc:sldMkLst>
          <pc:docMk/>
          <pc:sldMk cId="335235362" sldId="258"/>
        </pc:sldMkLst>
        <pc:picChg chg="del">
          <ac:chgData name="felix ramon" userId="488071c95f7839fd" providerId="LiveId" clId="{8184C9B5-BCD5-495D-BAA4-7F6287DBF4CC}" dt="2024-04-06T15:42:30.765" v="81" actId="478"/>
          <ac:picMkLst>
            <pc:docMk/>
            <pc:sldMk cId="335235362" sldId="258"/>
            <ac:picMk id="4" creationId="{816A381A-F898-4DF7-863C-72EE1276442E}"/>
          </ac:picMkLst>
        </pc:picChg>
      </pc:sldChg>
      <pc:sldChg chg="delSp modSp mod">
        <pc:chgData name="felix ramon" userId="488071c95f7839fd" providerId="LiveId" clId="{8184C9B5-BCD5-495D-BAA4-7F6287DBF4CC}" dt="2024-04-06T15:42:54.295" v="87" actId="1076"/>
        <pc:sldMkLst>
          <pc:docMk/>
          <pc:sldMk cId="3437564127" sldId="259"/>
        </pc:sldMkLst>
        <pc:picChg chg="mod">
          <ac:chgData name="felix ramon" userId="488071c95f7839fd" providerId="LiveId" clId="{8184C9B5-BCD5-495D-BAA4-7F6287DBF4CC}" dt="2024-04-06T15:42:54.295" v="87" actId="1076"/>
          <ac:picMkLst>
            <pc:docMk/>
            <pc:sldMk cId="3437564127" sldId="259"/>
            <ac:picMk id="4" creationId="{B40513F4-1905-4DE1-9894-733D428AC924}"/>
          </ac:picMkLst>
        </pc:picChg>
        <pc:picChg chg="del">
          <ac:chgData name="felix ramon" userId="488071c95f7839fd" providerId="LiveId" clId="{8184C9B5-BCD5-495D-BAA4-7F6287DBF4CC}" dt="2024-04-06T15:42:51.704" v="86" actId="478"/>
          <ac:picMkLst>
            <pc:docMk/>
            <pc:sldMk cId="3437564127" sldId="259"/>
            <ac:picMk id="5" creationId="{EF3DDFDB-F300-4549-859E-0D932DA18C85}"/>
          </ac:picMkLst>
        </pc:picChg>
      </pc:sldChg>
      <pc:sldChg chg="delSp mod">
        <pc:chgData name="felix ramon" userId="488071c95f7839fd" providerId="LiveId" clId="{8184C9B5-BCD5-495D-BAA4-7F6287DBF4CC}" dt="2024-04-06T15:42:58.443" v="88" actId="478"/>
        <pc:sldMkLst>
          <pc:docMk/>
          <pc:sldMk cId="2362808696" sldId="260"/>
        </pc:sldMkLst>
        <pc:picChg chg="del">
          <ac:chgData name="felix ramon" userId="488071c95f7839fd" providerId="LiveId" clId="{8184C9B5-BCD5-495D-BAA4-7F6287DBF4CC}" dt="2024-04-06T15:42:58.443" v="88" actId="478"/>
          <ac:picMkLst>
            <pc:docMk/>
            <pc:sldMk cId="2362808696" sldId="260"/>
            <ac:picMk id="7" creationId="{07159B4D-F422-459D-A112-6192C5974E83}"/>
          </ac:picMkLst>
        </pc:picChg>
      </pc:sldChg>
      <pc:sldChg chg="delSp mod">
        <pc:chgData name="felix ramon" userId="488071c95f7839fd" providerId="LiveId" clId="{8184C9B5-BCD5-495D-BAA4-7F6287DBF4CC}" dt="2024-04-06T15:42:33.211" v="82" actId="478"/>
        <pc:sldMkLst>
          <pc:docMk/>
          <pc:sldMk cId="4026214221" sldId="261"/>
        </pc:sldMkLst>
        <pc:picChg chg="del">
          <ac:chgData name="felix ramon" userId="488071c95f7839fd" providerId="LiveId" clId="{8184C9B5-BCD5-495D-BAA4-7F6287DBF4CC}" dt="2024-04-06T15:42:33.211" v="82" actId="478"/>
          <ac:picMkLst>
            <pc:docMk/>
            <pc:sldMk cId="4026214221" sldId="261"/>
            <ac:picMk id="4" creationId="{C798044B-379D-46D2-B181-C5585614A2B2}"/>
          </ac:picMkLst>
        </pc:picChg>
      </pc:sldChg>
      <pc:sldChg chg="delSp mod">
        <pc:chgData name="felix ramon" userId="488071c95f7839fd" providerId="LiveId" clId="{8184C9B5-BCD5-495D-BAA4-7F6287DBF4CC}" dt="2024-04-06T15:42:36.939" v="83" actId="478"/>
        <pc:sldMkLst>
          <pc:docMk/>
          <pc:sldMk cId="3742921111" sldId="262"/>
        </pc:sldMkLst>
        <pc:picChg chg="del">
          <ac:chgData name="felix ramon" userId="488071c95f7839fd" providerId="LiveId" clId="{8184C9B5-BCD5-495D-BAA4-7F6287DBF4CC}" dt="2024-04-06T15:42:36.939" v="83" actId="478"/>
          <ac:picMkLst>
            <pc:docMk/>
            <pc:sldMk cId="3742921111" sldId="262"/>
            <ac:picMk id="9" creationId="{760C5E17-A245-4537-8B06-3A44135CC5C4}"/>
          </ac:picMkLst>
        </pc:picChg>
      </pc:sldChg>
      <pc:sldChg chg="delSp mod">
        <pc:chgData name="felix ramon" userId="488071c95f7839fd" providerId="LiveId" clId="{8184C9B5-BCD5-495D-BAA4-7F6287DBF4CC}" dt="2024-04-06T15:42:41.929" v="84" actId="478"/>
        <pc:sldMkLst>
          <pc:docMk/>
          <pc:sldMk cId="3231115754" sldId="263"/>
        </pc:sldMkLst>
        <pc:picChg chg="del">
          <ac:chgData name="felix ramon" userId="488071c95f7839fd" providerId="LiveId" clId="{8184C9B5-BCD5-495D-BAA4-7F6287DBF4CC}" dt="2024-04-06T15:42:41.929" v="84" actId="478"/>
          <ac:picMkLst>
            <pc:docMk/>
            <pc:sldMk cId="3231115754" sldId="263"/>
            <ac:picMk id="7" creationId="{CA85D647-D9B0-4BFB-B7D9-2086A352DC5F}"/>
          </ac:picMkLst>
        </pc:picChg>
      </pc:sldChg>
      <pc:sldChg chg="delSp mod">
        <pc:chgData name="felix ramon" userId="488071c95f7839fd" providerId="LiveId" clId="{8184C9B5-BCD5-495D-BAA4-7F6287DBF4CC}" dt="2024-04-06T15:43:05.071" v="89" actId="478"/>
        <pc:sldMkLst>
          <pc:docMk/>
          <pc:sldMk cId="3044291625" sldId="265"/>
        </pc:sldMkLst>
        <pc:picChg chg="del">
          <ac:chgData name="felix ramon" userId="488071c95f7839fd" providerId="LiveId" clId="{8184C9B5-BCD5-495D-BAA4-7F6287DBF4CC}" dt="2024-04-06T15:43:05.071" v="89" actId="478"/>
          <ac:picMkLst>
            <pc:docMk/>
            <pc:sldMk cId="3044291625" sldId="265"/>
            <ac:picMk id="18" creationId="{AE8D0504-B0DF-4606-B20A-1424FD0E643B}"/>
          </ac:picMkLst>
        </pc:picChg>
      </pc:sldChg>
      <pc:sldChg chg="delSp mod">
        <pc:chgData name="felix ramon" userId="488071c95f7839fd" providerId="LiveId" clId="{8184C9B5-BCD5-495D-BAA4-7F6287DBF4CC}" dt="2024-04-06T15:43:12.977" v="90" actId="478"/>
        <pc:sldMkLst>
          <pc:docMk/>
          <pc:sldMk cId="557211013" sldId="266"/>
        </pc:sldMkLst>
        <pc:picChg chg="del">
          <ac:chgData name="felix ramon" userId="488071c95f7839fd" providerId="LiveId" clId="{8184C9B5-BCD5-495D-BAA4-7F6287DBF4CC}" dt="2024-04-06T15:43:12.977" v="90" actId="478"/>
          <ac:picMkLst>
            <pc:docMk/>
            <pc:sldMk cId="557211013" sldId="266"/>
            <ac:picMk id="17" creationId="{EBD9B149-D9A8-4DA6-AF9D-183609F31167}"/>
          </ac:picMkLst>
        </pc:picChg>
      </pc:sldChg>
      <pc:sldChg chg="delSp mod">
        <pc:chgData name="felix ramon" userId="488071c95f7839fd" providerId="LiveId" clId="{8184C9B5-BCD5-495D-BAA4-7F6287DBF4CC}" dt="2024-04-06T15:43:18.702" v="91" actId="478"/>
        <pc:sldMkLst>
          <pc:docMk/>
          <pc:sldMk cId="1348981884" sldId="267"/>
        </pc:sldMkLst>
        <pc:picChg chg="del">
          <ac:chgData name="felix ramon" userId="488071c95f7839fd" providerId="LiveId" clId="{8184C9B5-BCD5-495D-BAA4-7F6287DBF4CC}" dt="2024-04-06T15:43:18.702" v="91" actId="478"/>
          <ac:picMkLst>
            <pc:docMk/>
            <pc:sldMk cId="1348981884" sldId="267"/>
            <ac:picMk id="16" creationId="{26403809-FF47-400A-AB32-CC6DEEB400CD}"/>
          </ac:picMkLst>
        </pc:picChg>
      </pc:sldChg>
      <pc:sldChg chg="delSp mod">
        <pc:chgData name="felix ramon" userId="488071c95f7839fd" providerId="LiveId" clId="{8184C9B5-BCD5-495D-BAA4-7F6287DBF4CC}" dt="2024-04-06T15:42:24.034" v="79" actId="478"/>
        <pc:sldMkLst>
          <pc:docMk/>
          <pc:sldMk cId="2044845999" sldId="285"/>
        </pc:sldMkLst>
        <pc:picChg chg="del">
          <ac:chgData name="felix ramon" userId="488071c95f7839fd" providerId="LiveId" clId="{8184C9B5-BCD5-495D-BAA4-7F6287DBF4CC}" dt="2024-04-06T15:42:24.034" v="79" actId="478"/>
          <ac:picMkLst>
            <pc:docMk/>
            <pc:sldMk cId="2044845999" sldId="285"/>
            <ac:picMk id="4" creationId="{014B1320-523C-479A-CF39-7620E33AD00B}"/>
          </ac:picMkLst>
        </pc:picChg>
      </pc:sldChg>
    </pc:docChg>
  </pc:docChgLst>
  <pc:docChgLst>
    <pc:chgData name="Mayor FELIX CLAVIJO ramon" userId="488071c95f7839fd" providerId="LiveId" clId="{18BF2851-34AF-4752-A4F5-E995A3CD52DF}"/>
    <pc:docChg chg="modSld">
      <pc:chgData name="Mayor FELIX CLAVIJO ramon" userId="488071c95f7839fd" providerId="LiveId" clId="{18BF2851-34AF-4752-A4F5-E995A3CD52DF}" dt="2024-12-08T21:13:21.118" v="17" actId="20577"/>
      <pc:docMkLst>
        <pc:docMk/>
      </pc:docMkLst>
      <pc:sldChg chg="modSp mod">
        <pc:chgData name="Mayor FELIX CLAVIJO ramon" userId="488071c95f7839fd" providerId="LiveId" clId="{18BF2851-34AF-4752-A4F5-E995A3CD52DF}" dt="2024-12-08T21:13:21.118" v="17" actId="20577"/>
        <pc:sldMkLst>
          <pc:docMk/>
          <pc:sldMk cId="3507356721" sldId="256"/>
        </pc:sldMkLst>
        <pc:spChg chg="mod">
          <ac:chgData name="Mayor FELIX CLAVIJO ramon" userId="488071c95f7839fd" providerId="LiveId" clId="{18BF2851-34AF-4752-A4F5-E995A3CD52DF}" dt="2024-12-08T21:13:21.118" v="17" actId="20577"/>
          <ac:spMkLst>
            <pc:docMk/>
            <pc:sldMk cId="3507356721" sldId="256"/>
            <ac:spMk id="3" creationId="{D5AD1402-07B4-4C7D-B532-D514810ADBA1}"/>
          </ac:spMkLst>
        </pc:spChg>
      </pc:sldChg>
    </pc:docChg>
  </pc:docChgLst>
  <pc:docChgLst>
    <pc:chgData name="felix ramon" userId="488071c95f7839fd" providerId="LiveId" clId="{2FFEA714-2096-46A6-8B44-0E3C95176401}"/>
    <pc:docChg chg="modSld">
      <pc:chgData name="felix ramon" userId="488071c95f7839fd" providerId="LiveId" clId="{2FFEA714-2096-46A6-8B44-0E3C95176401}" dt="2024-04-06T15:44:42.464" v="10" actId="20577"/>
      <pc:docMkLst>
        <pc:docMk/>
      </pc:docMkLst>
      <pc:sldChg chg="modSp mod">
        <pc:chgData name="felix ramon" userId="488071c95f7839fd" providerId="LiveId" clId="{2FFEA714-2096-46A6-8B44-0E3C95176401}" dt="2024-04-06T15:44:42.464" v="10" actId="20577"/>
        <pc:sldMkLst>
          <pc:docMk/>
          <pc:sldMk cId="3507356721" sldId="256"/>
        </pc:sldMkLst>
        <pc:spChg chg="mod">
          <ac:chgData name="felix ramon" userId="488071c95f7839fd" providerId="LiveId" clId="{2FFEA714-2096-46A6-8B44-0E3C95176401}" dt="2024-04-06T15:44:42.464" v="10" actId="20577"/>
          <ac:spMkLst>
            <pc:docMk/>
            <pc:sldMk cId="3507356721" sldId="256"/>
            <ac:spMk id="3" creationId="{D5AD1402-07B4-4C7D-B532-D514810ADBA1}"/>
          </ac:spMkLst>
        </pc:spChg>
      </pc:sldChg>
    </pc:docChg>
  </pc:docChgLst>
  <pc:docChgLst>
    <pc:chgData name="felix ramon" userId="488071c95f7839fd" providerId="LiveId" clId="{CA1F7353-F636-4C36-ACC6-FE5585BBA2CA}"/>
    <pc:docChg chg="modSld">
      <pc:chgData name="felix ramon" userId="488071c95f7839fd" providerId="LiveId" clId="{CA1F7353-F636-4C36-ACC6-FE5585BBA2CA}" dt="2024-04-06T15:46:11.192" v="9" actId="20577"/>
      <pc:docMkLst>
        <pc:docMk/>
      </pc:docMkLst>
      <pc:sldChg chg="modSp mod">
        <pc:chgData name="felix ramon" userId="488071c95f7839fd" providerId="LiveId" clId="{CA1F7353-F636-4C36-ACC6-FE5585BBA2CA}" dt="2024-04-06T15:46:11.192" v="9" actId="20577"/>
        <pc:sldMkLst>
          <pc:docMk/>
          <pc:sldMk cId="3507356721" sldId="256"/>
        </pc:sldMkLst>
        <pc:spChg chg="mod">
          <ac:chgData name="felix ramon" userId="488071c95f7839fd" providerId="LiveId" clId="{CA1F7353-F636-4C36-ACC6-FE5585BBA2CA}" dt="2024-04-06T15:46:11.192" v="9" actId="20577"/>
          <ac:spMkLst>
            <pc:docMk/>
            <pc:sldMk cId="3507356721" sldId="256"/>
            <ac:spMk id="3" creationId="{D5AD1402-07B4-4C7D-B532-D514810ADBA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8C39E-0AFB-4D2F-A098-E29B83C5EA84}" type="doc">
      <dgm:prSet loTypeId="urn:microsoft.com/office/officeart/2005/8/layout/cycle7" loCatId="cycle" qsTypeId="urn:microsoft.com/office/officeart/2005/8/quickstyle/3d3" qsCatId="3D" csTypeId="urn:microsoft.com/office/officeart/2005/8/colors/accent0_3" csCatId="mainScheme" phldr="1"/>
      <dgm:spPr/>
      <dgm:t>
        <a:bodyPr/>
        <a:lstStyle/>
        <a:p>
          <a:endParaRPr lang="es-CO"/>
        </a:p>
      </dgm:t>
    </dgm:pt>
    <dgm:pt modelId="{C7761540-EBCB-48AB-9D77-CCA5521A3A09}">
      <dgm:prSet phldrT="[Texto]"/>
      <dgm:spPr/>
      <dgm:t>
        <a:bodyPr/>
        <a:lstStyle/>
        <a:p>
          <a:r>
            <a:rPr lang="es-CO" dirty="0"/>
            <a:t>SARLAFT</a:t>
          </a:r>
        </a:p>
      </dgm:t>
    </dgm:pt>
    <dgm:pt modelId="{8AAFAF91-4BB0-40DE-B5E4-08CAB387031A}" type="parTrans" cxnId="{4657BA91-1EA6-4945-B116-108E829818D4}">
      <dgm:prSet/>
      <dgm:spPr/>
      <dgm:t>
        <a:bodyPr/>
        <a:lstStyle/>
        <a:p>
          <a:endParaRPr lang="es-CO"/>
        </a:p>
      </dgm:t>
    </dgm:pt>
    <dgm:pt modelId="{F35695E9-D037-488F-A4F4-15D37A0A10CD}" type="sibTrans" cxnId="{4657BA91-1EA6-4945-B116-108E829818D4}">
      <dgm:prSet/>
      <dgm:spPr/>
      <dgm:t>
        <a:bodyPr/>
        <a:lstStyle/>
        <a:p>
          <a:endParaRPr lang="es-CO"/>
        </a:p>
      </dgm:t>
    </dgm:pt>
    <dgm:pt modelId="{56205BB5-4715-415C-A5ED-6D3B5349BB4B}">
      <dgm:prSet phldrT="[Texto]"/>
      <dgm:spPr/>
      <dgm:t>
        <a:bodyPr/>
        <a:lstStyle/>
        <a:p>
          <a:r>
            <a:rPr lang="es-CO" dirty="0"/>
            <a:t>SIPLAFT</a:t>
          </a:r>
        </a:p>
      </dgm:t>
    </dgm:pt>
    <dgm:pt modelId="{26FDC585-2AEE-45A5-B1B2-91EA2AECFB18}" type="parTrans" cxnId="{0AF3EFE6-4869-4988-95AC-BBD26411051C}">
      <dgm:prSet/>
      <dgm:spPr/>
      <dgm:t>
        <a:bodyPr/>
        <a:lstStyle/>
        <a:p>
          <a:endParaRPr lang="es-CO"/>
        </a:p>
      </dgm:t>
    </dgm:pt>
    <dgm:pt modelId="{178B882B-3AAF-49ED-BE18-170D3D2BA6D4}" type="sibTrans" cxnId="{0AF3EFE6-4869-4988-95AC-BBD26411051C}">
      <dgm:prSet/>
      <dgm:spPr/>
      <dgm:t>
        <a:bodyPr/>
        <a:lstStyle/>
        <a:p>
          <a:endParaRPr lang="es-CO"/>
        </a:p>
      </dgm:t>
    </dgm:pt>
    <dgm:pt modelId="{0A08E727-A6B6-4AEE-A89F-34D93DC105B0}">
      <dgm:prSet phldrT="[Texto]"/>
      <dgm:spPr/>
      <dgm:t>
        <a:bodyPr/>
        <a:lstStyle/>
        <a:p>
          <a:r>
            <a:rPr lang="es-CO" dirty="0"/>
            <a:t>SAGRILAFT</a:t>
          </a:r>
        </a:p>
      </dgm:t>
    </dgm:pt>
    <dgm:pt modelId="{BAA259E2-EE25-475A-A0B2-E4519FD504EF}" type="parTrans" cxnId="{50112718-A41A-4B64-B1C7-9B938CC0F762}">
      <dgm:prSet/>
      <dgm:spPr/>
      <dgm:t>
        <a:bodyPr/>
        <a:lstStyle/>
        <a:p>
          <a:endParaRPr lang="es-CO"/>
        </a:p>
      </dgm:t>
    </dgm:pt>
    <dgm:pt modelId="{10780DB7-986A-4A27-80CF-0A73A3DADFE0}" type="sibTrans" cxnId="{50112718-A41A-4B64-B1C7-9B938CC0F762}">
      <dgm:prSet/>
      <dgm:spPr/>
      <dgm:t>
        <a:bodyPr/>
        <a:lstStyle/>
        <a:p>
          <a:endParaRPr lang="es-CO"/>
        </a:p>
      </dgm:t>
    </dgm:pt>
    <dgm:pt modelId="{C441532F-0C76-450B-AFC6-472E0856CEF3}" type="pres">
      <dgm:prSet presAssocID="{97E8C39E-0AFB-4D2F-A098-E29B83C5EA84}" presName="Name0" presStyleCnt="0">
        <dgm:presLayoutVars>
          <dgm:dir/>
          <dgm:resizeHandles val="exact"/>
        </dgm:presLayoutVars>
      </dgm:prSet>
      <dgm:spPr/>
    </dgm:pt>
    <dgm:pt modelId="{36E2D397-3A57-4B78-BDD8-D1B149AB361D}" type="pres">
      <dgm:prSet presAssocID="{C7761540-EBCB-48AB-9D77-CCA5521A3A09}" presName="node" presStyleLbl="node1" presStyleIdx="0" presStyleCnt="3">
        <dgm:presLayoutVars>
          <dgm:bulletEnabled val="1"/>
        </dgm:presLayoutVars>
      </dgm:prSet>
      <dgm:spPr/>
    </dgm:pt>
    <dgm:pt modelId="{D6FB304E-B4E3-479B-9F78-40F59CCAED49}" type="pres">
      <dgm:prSet presAssocID="{F35695E9-D037-488F-A4F4-15D37A0A10CD}" presName="sibTrans" presStyleLbl="sibTrans2D1" presStyleIdx="0" presStyleCnt="3"/>
      <dgm:spPr/>
    </dgm:pt>
    <dgm:pt modelId="{73C07608-606C-44CB-925F-5F3E5C797C33}" type="pres">
      <dgm:prSet presAssocID="{F35695E9-D037-488F-A4F4-15D37A0A10CD}" presName="connectorText" presStyleLbl="sibTrans2D1" presStyleIdx="0" presStyleCnt="3"/>
      <dgm:spPr/>
    </dgm:pt>
    <dgm:pt modelId="{B0F7CCB6-D8E3-416A-964A-4AEF607ABF57}" type="pres">
      <dgm:prSet presAssocID="{56205BB5-4715-415C-A5ED-6D3B5349BB4B}" presName="node" presStyleLbl="node1" presStyleIdx="1" presStyleCnt="3">
        <dgm:presLayoutVars>
          <dgm:bulletEnabled val="1"/>
        </dgm:presLayoutVars>
      </dgm:prSet>
      <dgm:spPr/>
    </dgm:pt>
    <dgm:pt modelId="{4052D168-8614-4701-82B0-FB3A2EA1BD3E}" type="pres">
      <dgm:prSet presAssocID="{178B882B-3AAF-49ED-BE18-170D3D2BA6D4}" presName="sibTrans" presStyleLbl="sibTrans2D1" presStyleIdx="1" presStyleCnt="3"/>
      <dgm:spPr/>
    </dgm:pt>
    <dgm:pt modelId="{643070D8-B0DB-41EE-8931-045B89E6FB2D}" type="pres">
      <dgm:prSet presAssocID="{178B882B-3AAF-49ED-BE18-170D3D2BA6D4}" presName="connectorText" presStyleLbl="sibTrans2D1" presStyleIdx="1" presStyleCnt="3"/>
      <dgm:spPr/>
    </dgm:pt>
    <dgm:pt modelId="{4AA3AD6E-C1F9-462C-AA58-D5F75F162CD1}" type="pres">
      <dgm:prSet presAssocID="{0A08E727-A6B6-4AEE-A89F-34D93DC105B0}" presName="node" presStyleLbl="node1" presStyleIdx="2" presStyleCnt="3">
        <dgm:presLayoutVars>
          <dgm:bulletEnabled val="1"/>
        </dgm:presLayoutVars>
      </dgm:prSet>
      <dgm:spPr/>
    </dgm:pt>
    <dgm:pt modelId="{756B0A58-6F39-47B2-8285-812433FCC951}" type="pres">
      <dgm:prSet presAssocID="{10780DB7-986A-4A27-80CF-0A73A3DADFE0}" presName="sibTrans" presStyleLbl="sibTrans2D1" presStyleIdx="2" presStyleCnt="3"/>
      <dgm:spPr/>
    </dgm:pt>
    <dgm:pt modelId="{724C4D75-6C1C-4B03-96F4-BE33EE692015}" type="pres">
      <dgm:prSet presAssocID="{10780DB7-986A-4A27-80CF-0A73A3DADFE0}" presName="connectorText" presStyleLbl="sibTrans2D1" presStyleIdx="2" presStyleCnt="3"/>
      <dgm:spPr/>
    </dgm:pt>
  </dgm:ptLst>
  <dgm:cxnLst>
    <dgm:cxn modelId="{DFE38E09-2A60-49C5-9F16-6EC4A2C37919}" type="presOf" srcId="{10780DB7-986A-4A27-80CF-0A73A3DADFE0}" destId="{756B0A58-6F39-47B2-8285-812433FCC951}" srcOrd="0" destOrd="0" presId="urn:microsoft.com/office/officeart/2005/8/layout/cycle7"/>
    <dgm:cxn modelId="{B53B3C0E-F7E9-4ADB-A832-2A92707FED43}" type="presOf" srcId="{56205BB5-4715-415C-A5ED-6D3B5349BB4B}" destId="{B0F7CCB6-D8E3-416A-964A-4AEF607ABF57}" srcOrd="0" destOrd="0" presId="urn:microsoft.com/office/officeart/2005/8/layout/cycle7"/>
    <dgm:cxn modelId="{95311613-C55E-4B4D-9DFE-EA556E69AAFE}" type="presOf" srcId="{F35695E9-D037-488F-A4F4-15D37A0A10CD}" destId="{D6FB304E-B4E3-479B-9F78-40F59CCAED49}" srcOrd="0" destOrd="0" presId="urn:microsoft.com/office/officeart/2005/8/layout/cycle7"/>
    <dgm:cxn modelId="{50112718-A41A-4B64-B1C7-9B938CC0F762}" srcId="{97E8C39E-0AFB-4D2F-A098-E29B83C5EA84}" destId="{0A08E727-A6B6-4AEE-A89F-34D93DC105B0}" srcOrd="2" destOrd="0" parTransId="{BAA259E2-EE25-475A-A0B2-E4519FD504EF}" sibTransId="{10780DB7-986A-4A27-80CF-0A73A3DADFE0}"/>
    <dgm:cxn modelId="{8019F067-1A31-4BAD-A38A-B0DD413C603B}" type="presOf" srcId="{10780DB7-986A-4A27-80CF-0A73A3DADFE0}" destId="{724C4D75-6C1C-4B03-96F4-BE33EE692015}" srcOrd="1" destOrd="0" presId="urn:microsoft.com/office/officeart/2005/8/layout/cycle7"/>
    <dgm:cxn modelId="{88DBC949-1BCF-49D9-ACDC-862950F173D5}" type="presOf" srcId="{178B882B-3AAF-49ED-BE18-170D3D2BA6D4}" destId="{643070D8-B0DB-41EE-8931-045B89E6FB2D}" srcOrd="1" destOrd="0" presId="urn:microsoft.com/office/officeart/2005/8/layout/cycle7"/>
    <dgm:cxn modelId="{665BCD4C-E3F4-4F83-B299-3C9CF914B054}" type="presOf" srcId="{0A08E727-A6B6-4AEE-A89F-34D93DC105B0}" destId="{4AA3AD6E-C1F9-462C-AA58-D5F75F162CD1}" srcOrd="0" destOrd="0" presId="urn:microsoft.com/office/officeart/2005/8/layout/cycle7"/>
    <dgm:cxn modelId="{4F400E71-DDA6-455B-9D98-D4C6D9E63E61}" type="presOf" srcId="{178B882B-3AAF-49ED-BE18-170D3D2BA6D4}" destId="{4052D168-8614-4701-82B0-FB3A2EA1BD3E}" srcOrd="0" destOrd="0" presId="urn:microsoft.com/office/officeart/2005/8/layout/cycle7"/>
    <dgm:cxn modelId="{81F67F55-B1FA-4B8C-B9EB-633C5DF09DE9}" type="presOf" srcId="{97E8C39E-0AFB-4D2F-A098-E29B83C5EA84}" destId="{C441532F-0C76-450B-AFC6-472E0856CEF3}" srcOrd="0" destOrd="0" presId="urn:microsoft.com/office/officeart/2005/8/layout/cycle7"/>
    <dgm:cxn modelId="{30BBE575-B96C-46A3-8BB5-387A6F580FF0}" type="presOf" srcId="{F35695E9-D037-488F-A4F4-15D37A0A10CD}" destId="{73C07608-606C-44CB-925F-5F3E5C797C33}" srcOrd="1" destOrd="0" presId="urn:microsoft.com/office/officeart/2005/8/layout/cycle7"/>
    <dgm:cxn modelId="{4657BA91-1EA6-4945-B116-108E829818D4}" srcId="{97E8C39E-0AFB-4D2F-A098-E29B83C5EA84}" destId="{C7761540-EBCB-48AB-9D77-CCA5521A3A09}" srcOrd="0" destOrd="0" parTransId="{8AAFAF91-4BB0-40DE-B5E4-08CAB387031A}" sibTransId="{F35695E9-D037-488F-A4F4-15D37A0A10CD}"/>
    <dgm:cxn modelId="{4FB0DC9B-585C-41BC-8E08-B39C595E3B07}" type="presOf" srcId="{C7761540-EBCB-48AB-9D77-CCA5521A3A09}" destId="{36E2D397-3A57-4B78-BDD8-D1B149AB361D}" srcOrd="0" destOrd="0" presId="urn:microsoft.com/office/officeart/2005/8/layout/cycle7"/>
    <dgm:cxn modelId="{0AF3EFE6-4869-4988-95AC-BBD26411051C}" srcId="{97E8C39E-0AFB-4D2F-A098-E29B83C5EA84}" destId="{56205BB5-4715-415C-A5ED-6D3B5349BB4B}" srcOrd="1" destOrd="0" parTransId="{26FDC585-2AEE-45A5-B1B2-91EA2AECFB18}" sibTransId="{178B882B-3AAF-49ED-BE18-170D3D2BA6D4}"/>
    <dgm:cxn modelId="{20D34F5A-A815-48D5-A8CC-93B43CFBC2CC}" type="presParOf" srcId="{C441532F-0C76-450B-AFC6-472E0856CEF3}" destId="{36E2D397-3A57-4B78-BDD8-D1B149AB361D}" srcOrd="0" destOrd="0" presId="urn:microsoft.com/office/officeart/2005/8/layout/cycle7"/>
    <dgm:cxn modelId="{6D8DC5E0-8558-4514-BECF-FEB4AA41771E}" type="presParOf" srcId="{C441532F-0C76-450B-AFC6-472E0856CEF3}" destId="{D6FB304E-B4E3-479B-9F78-40F59CCAED49}" srcOrd="1" destOrd="0" presId="urn:microsoft.com/office/officeart/2005/8/layout/cycle7"/>
    <dgm:cxn modelId="{280ED2B2-D57F-48F8-8F2E-437BFD510786}" type="presParOf" srcId="{D6FB304E-B4E3-479B-9F78-40F59CCAED49}" destId="{73C07608-606C-44CB-925F-5F3E5C797C33}" srcOrd="0" destOrd="0" presId="urn:microsoft.com/office/officeart/2005/8/layout/cycle7"/>
    <dgm:cxn modelId="{12AB59B6-218C-4438-9C7B-2A4B1B1D07F9}" type="presParOf" srcId="{C441532F-0C76-450B-AFC6-472E0856CEF3}" destId="{B0F7CCB6-D8E3-416A-964A-4AEF607ABF57}" srcOrd="2" destOrd="0" presId="urn:microsoft.com/office/officeart/2005/8/layout/cycle7"/>
    <dgm:cxn modelId="{C3C01E37-B288-407D-8733-6164080922D0}" type="presParOf" srcId="{C441532F-0C76-450B-AFC6-472E0856CEF3}" destId="{4052D168-8614-4701-82B0-FB3A2EA1BD3E}" srcOrd="3" destOrd="0" presId="urn:microsoft.com/office/officeart/2005/8/layout/cycle7"/>
    <dgm:cxn modelId="{291FE094-CF8F-47F7-9824-37353D0A1587}" type="presParOf" srcId="{4052D168-8614-4701-82B0-FB3A2EA1BD3E}" destId="{643070D8-B0DB-41EE-8931-045B89E6FB2D}" srcOrd="0" destOrd="0" presId="urn:microsoft.com/office/officeart/2005/8/layout/cycle7"/>
    <dgm:cxn modelId="{239D36F2-F964-4FA6-80E8-C3750731CC9A}" type="presParOf" srcId="{C441532F-0C76-450B-AFC6-472E0856CEF3}" destId="{4AA3AD6E-C1F9-462C-AA58-D5F75F162CD1}" srcOrd="4" destOrd="0" presId="urn:microsoft.com/office/officeart/2005/8/layout/cycle7"/>
    <dgm:cxn modelId="{E11D15A8-F598-4499-AD7E-3A6BECCC1796}" type="presParOf" srcId="{C441532F-0C76-450B-AFC6-472E0856CEF3}" destId="{756B0A58-6F39-47B2-8285-812433FCC951}" srcOrd="5" destOrd="0" presId="urn:microsoft.com/office/officeart/2005/8/layout/cycle7"/>
    <dgm:cxn modelId="{8513B7A0-FF7D-47CF-8B1B-90CBBD7C3E67}" type="presParOf" srcId="{756B0A58-6F39-47B2-8285-812433FCC951}" destId="{724C4D75-6C1C-4B03-96F4-BE33EE69201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2D397-3A57-4B78-BDD8-D1B149AB361D}">
      <dsp:nvSpPr>
        <dsp:cNvPr id="0" name=""/>
        <dsp:cNvSpPr/>
      </dsp:nvSpPr>
      <dsp:spPr>
        <a:xfrm>
          <a:off x="2661046" y="1572"/>
          <a:ext cx="2805906" cy="140295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CO" sz="3500" kern="1200" dirty="0"/>
            <a:t>SARLAFT</a:t>
          </a:r>
        </a:p>
      </dsp:txBody>
      <dsp:txXfrm>
        <a:off x="2702137" y="42663"/>
        <a:ext cx="2723724" cy="1320771"/>
      </dsp:txXfrm>
    </dsp:sp>
    <dsp:sp modelId="{D6FB304E-B4E3-479B-9F78-40F59CCAED49}">
      <dsp:nvSpPr>
        <dsp:cNvPr id="0" name=""/>
        <dsp:cNvSpPr/>
      </dsp:nvSpPr>
      <dsp:spPr>
        <a:xfrm rot="3600000">
          <a:off x="4491365" y="2463816"/>
          <a:ext cx="1461927" cy="491033"/>
        </a:xfrm>
        <a:prstGeom prst="lef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CO" sz="2000" kern="1200"/>
        </a:p>
      </dsp:txBody>
      <dsp:txXfrm>
        <a:off x="4638675" y="2562023"/>
        <a:ext cx="1167307" cy="294619"/>
      </dsp:txXfrm>
    </dsp:sp>
    <dsp:sp modelId="{B0F7CCB6-D8E3-416A-964A-4AEF607ABF57}">
      <dsp:nvSpPr>
        <dsp:cNvPr id="0" name=""/>
        <dsp:cNvSpPr/>
      </dsp:nvSpPr>
      <dsp:spPr>
        <a:xfrm>
          <a:off x="4977704" y="4014141"/>
          <a:ext cx="2805906" cy="140295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CO" sz="3500" kern="1200" dirty="0"/>
            <a:t>SIPLAFT</a:t>
          </a:r>
        </a:p>
      </dsp:txBody>
      <dsp:txXfrm>
        <a:off x="5018795" y="4055232"/>
        <a:ext cx="2723724" cy="1320771"/>
      </dsp:txXfrm>
    </dsp:sp>
    <dsp:sp modelId="{4052D168-8614-4701-82B0-FB3A2EA1BD3E}">
      <dsp:nvSpPr>
        <dsp:cNvPr id="0" name=""/>
        <dsp:cNvSpPr/>
      </dsp:nvSpPr>
      <dsp:spPr>
        <a:xfrm rot="10800000">
          <a:off x="3333036" y="4470101"/>
          <a:ext cx="1461927" cy="491033"/>
        </a:xfrm>
        <a:prstGeom prst="lef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CO" sz="2000" kern="1200"/>
        </a:p>
      </dsp:txBody>
      <dsp:txXfrm rot="10800000">
        <a:off x="3480346" y="4568308"/>
        <a:ext cx="1167307" cy="294619"/>
      </dsp:txXfrm>
    </dsp:sp>
    <dsp:sp modelId="{4AA3AD6E-C1F9-462C-AA58-D5F75F162CD1}">
      <dsp:nvSpPr>
        <dsp:cNvPr id="0" name=""/>
        <dsp:cNvSpPr/>
      </dsp:nvSpPr>
      <dsp:spPr>
        <a:xfrm>
          <a:off x="344389" y="4014141"/>
          <a:ext cx="2805906" cy="1402953"/>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s-CO" sz="3500" kern="1200" dirty="0"/>
            <a:t>SAGRILAFT</a:t>
          </a:r>
        </a:p>
      </dsp:txBody>
      <dsp:txXfrm>
        <a:off x="385480" y="4055232"/>
        <a:ext cx="2723724" cy="1320771"/>
      </dsp:txXfrm>
    </dsp:sp>
    <dsp:sp modelId="{756B0A58-6F39-47B2-8285-812433FCC951}">
      <dsp:nvSpPr>
        <dsp:cNvPr id="0" name=""/>
        <dsp:cNvSpPr/>
      </dsp:nvSpPr>
      <dsp:spPr>
        <a:xfrm rot="18000000">
          <a:off x="2174707" y="2463816"/>
          <a:ext cx="1461927" cy="491033"/>
        </a:xfrm>
        <a:prstGeom prst="lef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CO" sz="2000" kern="1200"/>
        </a:p>
      </dsp:txBody>
      <dsp:txXfrm>
        <a:off x="2322017" y="2562023"/>
        <a:ext cx="1167307" cy="29461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‹Nº›</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292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‹Nº›</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715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‹Nº›</a:t>
            </a:fld>
            <a:endParaRPr lang="en-US"/>
          </a:p>
        </p:txBody>
      </p:sp>
    </p:spTree>
    <p:extLst>
      <p:ext uri="{BB962C8B-B14F-4D97-AF65-F5344CB8AC3E}">
        <p14:creationId xmlns:p14="http://schemas.microsoft.com/office/powerpoint/2010/main" val="4065869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‹Nº›</a:t>
            </a:fld>
            <a:endParaRPr lang="en-US"/>
          </a:p>
        </p:txBody>
      </p:sp>
    </p:spTree>
    <p:extLst>
      <p:ext uri="{BB962C8B-B14F-4D97-AF65-F5344CB8AC3E}">
        <p14:creationId xmlns:p14="http://schemas.microsoft.com/office/powerpoint/2010/main" val="1604111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‹Nº›</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621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‹Nº›</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7788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‹Nº›</a:t>
            </a:fld>
            <a:endParaRPr lang="en-US"/>
          </a:p>
        </p:txBody>
      </p:sp>
    </p:spTree>
    <p:extLst>
      <p:ext uri="{BB962C8B-B14F-4D97-AF65-F5344CB8AC3E}">
        <p14:creationId xmlns:p14="http://schemas.microsoft.com/office/powerpoint/2010/main" val="98831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‹Nº›</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4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‹Nº›</a:t>
            </a:fld>
            <a:endParaRPr lang="en-US"/>
          </a:p>
        </p:txBody>
      </p:sp>
    </p:spTree>
    <p:extLst>
      <p:ext uri="{BB962C8B-B14F-4D97-AF65-F5344CB8AC3E}">
        <p14:creationId xmlns:p14="http://schemas.microsoft.com/office/powerpoint/2010/main" val="349960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‹Nº›</a:t>
            </a:fld>
            <a:endParaRPr lang="en-US"/>
          </a:p>
        </p:txBody>
      </p:sp>
    </p:spTree>
    <p:extLst>
      <p:ext uri="{BB962C8B-B14F-4D97-AF65-F5344CB8AC3E}">
        <p14:creationId xmlns:p14="http://schemas.microsoft.com/office/powerpoint/2010/main" val="263691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12/8/2024</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‹Nº›</a:t>
            </a:fld>
            <a:endParaRPr lang="en-US"/>
          </a:p>
        </p:txBody>
      </p:sp>
    </p:spTree>
    <p:extLst>
      <p:ext uri="{BB962C8B-B14F-4D97-AF65-F5344CB8AC3E}">
        <p14:creationId xmlns:p14="http://schemas.microsoft.com/office/powerpoint/2010/main" val="227687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12/8/2024</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‹Nº›</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51236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diagramData" Target="../diagrams/data1.xml"/><Relationship Id="rId16" Type="http://schemas.openxmlformats.org/officeDocument/2006/relationships/image" Target="../media/image24.pn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9.png"/><Relationship Id="rId5" Type="http://schemas.openxmlformats.org/officeDocument/2006/relationships/diagramColors" Target="../diagrams/colors1.xml"/><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diagramQuickStyle" Target="../diagrams/quickStyle1.xml"/><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3.pn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eg"/><Relationship Id="rId1" Type="http://schemas.openxmlformats.org/officeDocument/2006/relationships/slideLayout" Target="../slideLayouts/slideLayout7.xml"/><Relationship Id="rId4" Type="http://schemas.microsoft.com/office/2007/relationships/hdphoto" Target="../media/hdphoto15.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úmeros y gráficos digitales">
            <a:extLst>
              <a:ext uri="{FF2B5EF4-FFF2-40B4-BE49-F238E27FC236}">
                <a16:creationId xmlns:a16="http://schemas.microsoft.com/office/drawing/2014/main" id="{E4734FFC-CF04-4920-9DD3-8B9D0F7701A1}"/>
              </a:ext>
            </a:extLst>
          </p:cNvPr>
          <p:cNvPicPr>
            <a:picLocks noChangeAspect="1"/>
          </p:cNvPicPr>
          <p:nvPr/>
        </p:nvPicPr>
        <p:blipFill rotWithShape="1">
          <a:blip r:embed="rId2">
            <a:alphaModFix amt="40000"/>
          </a:blip>
          <a:srcRect t="15709" r="-1" b="-1"/>
          <a:stretch/>
        </p:blipFill>
        <p:spPr>
          <a:xfrm>
            <a:off x="0" y="54175"/>
            <a:ext cx="12188932" cy="6857990"/>
          </a:xfrm>
          <a:prstGeom prst="rect">
            <a:avLst/>
          </a:prstGeom>
        </p:spPr>
      </p:pic>
      <p:sp>
        <p:nvSpPr>
          <p:cNvPr id="2" name="Título 1">
            <a:extLst>
              <a:ext uri="{FF2B5EF4-FFF2-40B4-BE49-F238E27FC236}">
                <a16:creationId xmlns:a16="http://schemas.microsoft.com/office/drawing/2014/main" id="{D27BC9EF-E5D9-4629-81B6-9B523D5EC94A}"/>
              </a:ext>
            </a:extLst>
          </p:cNvPr>
          <p:cNvSpPr>
            <a:spLocks noGrp="1"/>
          </p:cNvSpPr>
          <p:nvPr>
            <p:ph type="ctrTitle"/>
          </p:nvPr>
        </p:nvSpPr>
        <p:spPr>
          <a:xfrm>
            <a:off x="482600" y="732032"/>
            <a:ext cx="6900839" cy="2736390"/>
          </a:xfrm>
        </p:spPr>
        <p:txBody>
          <a:bodyPr anchor="t">
            <a:normAutofit/>
          </a:bodyPr>
          <a:lstStyle/>
          <a:p>
            <a:pPr algn="ctr"/>
            <a:r>
              <a:rPr lang="es-MX" sz="8000" dirty="0">
                <a:solidFill>
                  <a:srgbClr val="FFFFFF"/>
                </a:solidFill>
              </a:rPr>
              <a:t>SAGRILAFT </a:t>
            </a:r>
            <a:endParaRPr lang="es-CO" sz="8000" dirty="0">
              <a:solidFill>
                <a:srgbClr val="FFFFFF"/>
              </a:solidFill>
            </a:endParaRPr>
          </a:p>
        </p:txBody>
      </p:sp>
      <p:sp>
        <p:nvSpPr>
          <p:cNvPr id="3" name="Subtítulo 2">
            <a:extLst>
              <a:ext uri="{FF2B5EF4-FFF2-40B4-BE49-F238E27FC236}">
                <a16:creationId xmlns:a16="http://schemas.microsoft.com/office/drawing/2014/main" id="{D5AD1402-07B4-4C7D-B532-D514810ADBA1}"/>
              </a:ext>
            </a:extLst>
          </p:cNvPr>
          <p:cNvSpPr>
            <a:spLocks noGrp="1"/>
          </p:cNvSpPr>
          <p:nvPr>
            <p:ph type="subTitle" idx="1"/>
          </p:nvPr>
        </p:nvSpPr>
        <p:spPr>
          <a:xfrm>
            <a:off x="4454013" y="4201721"/>
            <a:ext cx="7128636" cy="1949813"/>
          </a:xfrm>
        </p:spPr>
        <p:txBody>
          <a:bodyPr anchor="b">
            <a:normAutofit/>
          </a:bodyPr>
          <a:lstStyle/>
          <a:p>
            <a:pPr algn="r"/>
            <a:r>
              <a:rPr lang="es-MX" dirty="0">
                <a:solidFill>
                  <a:srgbClr val="FFFFFF"/>
                </a:solidFill>
              </a:rPr>
              <a:t>MAYOR (RA) FELIX CLAVIJO</a:t>
            </a:r>
          </a:p>
          <a:p>
            <a:pPr algn="r"/>
            <a:r>
              <a:rPr lang="es-MX" dirty="0">
                <a:solidFill>
                  <a:srgbClr val="FFFFFF"/>
                </a:solidFill>
              </a:rPr>
              <a:t>DIRECTOR DE OPERACIONES DE SEGURIDAD</a:t>
            </a:r>
          </a:p>
          <a:p>
            <a:pPr algn="r"/>
            <a:r>
              <a:rPr lang="es-MX" dirty="0">
                <a:solidFill>
                  <a:srgbClr val="FFFFFF"/>
                </a:solidFill>
              </a:rPr>
              <a:t>1 SOLUTON S.A.S.</a:t>
            </a:r>
            <a:endParaRPr lang="es-CO" dirty="0">
              <a:solidFill>
                <a:srgbClr val="FFFFFF"/>
              </a:solidFill>
            </a:endParaRPr>
          </a:p>
        </p:txBody>
      </p:sp>
      <p:cxnSp>
        <p:nvCxnSpPr>
          <p:cNvPr id="13" name="Straight Connector 12">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7356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A832277-A443-1973-688C-762C55504892}"/>
              </a:ext>
            </a:extLst>
          </p:cNvPr>
          <p:cNvPicPr>
            <a:picLocks noChangeAspect="1"/>
          </p:cNvPicPr>
          <p:nvPr/>
        </p:nvPicPr>
        <p:blipFill>
          <a:blip r:embed="rId2"/>
          <a:stretch>
            <a:fillRect/>
          </a:stretch>
        </p:blipFill>
        <p:spPr>
          <a:xfrm>
            <a:off x="1077677" y="663677"/>
            <a:ext cx="9718142" cy="5589639"/>
          </a:xfrm>
          <a:prstGeom prst="rect">
            <a:avLst/>
          </a:prstGeom>
        </p:spPr>
      </p:pic>
    </p:spTree>
    <p:extLst>
      <p:ext uri="{BB962C8B-B14F-4D97-AF65-F5344CB8AC3E}">
        <p14:creationId xmlns:p14="http://schemas.microsoft.com/office/powerpoint/2010/main" val="4229989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scala de tiempo&#10;&#10;Descripción generada automáticamente">
            <a:extLst>
              <a:ext uri="{FF2B5EF4-FFF2-40B4-BE49-F238E27FC236}">
                <a16:creationId xmlns:a16="http://schemas.microsoft.com/office/drawing/2014/main" id="{BD9F9B80-AB1F-F67A-418B-0E99025BCB0F}"/>
              </a:ext>
            </a:extLst>
          </p:cNvPr>
          <p:cNvPicPr>
            <a:picLocks noChangeAspect="1"/>
          </p:cNvPicPr>
          <p:nvPr/>
        </p:nvPicPr>
        <p:blipFill>
          <a:blip r:embed="rId2"/>
          <a:stretch>
            <a:fillRect/>
          </a:stretch>
        </p:blipFill>
        <p:spPr>
          <a:xfrm>
            <a:off x="1664632" y="574254"/>
            <a:ext cx="8862736" cy="5476284"/>
          </a:xfrm>
          <a:prstGeom prst="rect">
            <a:avLst/>
          </a:prstGeom>
        </p:spPr>
      </p:pic>
    </p:spTree>
    <p:extLst>
      <p:ext uri="{BB962C8B-B14F-4D97-AF65-F5344CB8AC3E}">
        <p14:creationId xmlns:p14="http://schemas.microsoft.com/office/powerpoint/2010/main" val="412534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Tabla&#10;&#10;Descripción generada automáticamente">
            <a:extLst>
              <a:ext uri="{FF2B5EF4-FFF2-40B4-BE49-F238E27FC236}">
                <a16:creationId xmlns:a16="http://schemas.microsoft.com/office/drawing/2014/main" id="{DB2E0CBB-D085-FA14-CFF9-A1C5C50BC18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97457" y="883285"/>
            <a:ext cx="10352323" cy="4695911"/>
          </a:xfrm>
          <a:prstGeom prst="rect">
            <a:avLst/>
          </a:prstGeom>
        </p:spPr>
      </p:pic>
    </p:spTree>
    <p:extLst>
      <p:ext uri="{BB962C8B-B14F-4D97-AF65-F5344CB8AC3E}">
        <p14:creationId xmlns:p14="http://schemas.microsoft.com/office/powerpoint/2010/main" val="401794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77A69-9E42-2921-DC76-95FDBFDAEFCB}"/>
              </a:ext>
            </a:extLst>
          </p:cNvPr>
          <p:cNvSpPr>
            <a:spLocks noGrp="1"/>
          </p:cNvSpPr>
          <p:nvPr>
            <p:ph type="title"/>
          </p:nvPr>
        </p:nvSpPr>
        <p:spPr>
          <a:xfrm>
            <a:off x="778764" y="2217273"/>
            <a:ext cx="10634472" cy="2157984"/>
          </a:xfrm>
        </p:spPr>
        <p:txBody>
          <a:bodyPr/>
          <a:lstStyle/>
          <a:p>
            <a:pPr algn="ctr"/>
            <a:r>
              <a:rPr lang="es-CO" b="1" dirty="0"/>
              <a:t>SAGRILAFT </a:t>
            </a:r>
          </a:p>
        </p:txBody>
      </p:sp>
    </p:spTree>
    <p:extLst>
      <p:ext uri="{BB962C8B-B14F-4D97-AF65-F5344CB8AC3E}">
        <p14:creationId xmlns:p14="http://schemas.microsoft.com/office/powerpoint/2010/main" val="2044845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0F337239-DD64-F612-6130-F9A3F2AEE12E}"/>
              </a:ext>
            </a:extLst>
          </p:cNvPr>
          <p:cNvGraphicFramePr/>
          <p:nvPr>
            <p:extLst>
              <p:ext uri="{D42A27DB-BD31-4B8C-83A1-F6EECF244321}">
                <p14:modId xmlns:p14="http://schemas.microsoft.com/office/powerpoint/2010/main" val="41750790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3E5B064D-9F5F-25CD-D6BC-5516E51516A3}"/>
              </a:ext>
            </a:extLst>
          </p:cNvPr>
          <p:cNvPicPr>
            <a:picLocks noChangeAspect="1"/>
          </p:cNvPicPr>
          <p:nvPr/>
        </p:nvPicPr>
        <p:blipFill>
          <a:blip r:embed="rId7"/>
          <a:stretch>
            <a:fillRect/>
          </a:stretch>
        </p:blipFill>
        <p:spPr>
          <a:xfrm>
            <a:off x="851000" y="719666"/>
            <a:ext cx="3705742" cy="619211"/>
          </a:xfrm>
          <a:prstGeom prst="rect">
            <a:avLst/>
          </a:prstGeom>
        </p:spPr>
      </p:pic>
      <p:pic>
        <p:nvPicPr>
          <p:cNvPr id="8" name="Imagen 7">
            <a:extLst>
              <a:ext uri="{FF2B5EF4-FFF2-40B4-BE49-F238E27FC236}">
                <a16:creationId xmlns:a16="http://schemas.microsoft.com/office/drawing/2014/main" id="{8EE249DF-2E25-C07A-2CFA-6B534AD93B8C}"/>
              </a:ext>
            </a:extLst>
          </p:cNvPr>
          <p:cNvPicPr>
            <a:picLocks noChangeAspect="1"/>
          </p:cNvPicPr>
          <p:nvPr/>
        </p:nvPicPr>
        <p:blipFill>
          <a:blip r:embed="rId8"/>
          <a:stretch>
            <a:fillRect/>
          </a:stretch>
        </p:blipFill>
        <p:spPr>
          <a:xfrm>
            <a:off x="851000" y="1496153"/>
            <a:ext cx="3705742" cy="562053"/>
          </a:xfrm>
          <a:prstGeom prst="rect">
            <a:avLst/>
          </a:prstGeom>
        </p:spPr>
      </p:pic>
      <p:pic>
        <p:nvPicPr>
          <p:cNvPr id="10" name="Imagen 9">
            <a:extLst>
              <a:ext uri="{FF2B5EF4-FFF2-40B4-BE49-F238E27FC236}">
                <a16:creationId xmlns:a16="http://schemas.microsoft.com/office/drawing/2014/main" id="{0324D6E1-5105-F61E-9C70-3BF0E64F4799}"/>
              </a:ext>
            </a:extLst>
          </p:cNvPr>
          <p:cNvPicPr>
            <a:picLocks noChangeAspect="1"/>
          </p:cNvPicPr>
          <p:nvPr/>
        </p:nvPicPr>
        <p:blipFill>
          <a:blip r:embed="rId9"/>
          <a:stretch>
            <a:fillRect/>
          </a:stretch>
        </p:blipFill>
        <p:spPr>
          <a:xfrm>
            <a:off x="7554854" y="4097551"/>
            <a:ext cx="4515480" cy="562053"/>
          </a:xfrm>
          <a:prstGeom prst="rect">
            <a:avLst/>
          </a:prstGeom>
        </p:spPr>
      </p:pic>
      <p:pic>
        <p:nvPicPr>
          <p:cNvPr id="12" name="Imagen 11">
            <a:extLst>
              <a:ext uri="{FF2B5EF4-FFF2-40B4-BE49-F238E27FC236}">
                <a16:creationId xmlns:a16="http://schemas.microsoft.com/office/drawing/2014/main" id="{FC09782B-0427-CB23-D466-B2AECC23DFE5}"/>
              </a:ext>
            </a:extLst>
          </p:cNvPr>
          <p:cNvPicPr>
            <a:picLocks noChangeAspect="1"/>
          </p:cNvPicPr>
          <p:nvPr/>
        </p:nvPicPr>
        <p:blipFill>
          <a:blip r:embed="rId10"/>
          <a:stretch>
            <a:fillRect/>
          </a:stretch>
        </p:blipFill>
        <p:spPr>
          <a:xfrm>
            <a:off x="9919613" y="4684493"/>
            <a:ext cx="2150721" cy="562053"/>
          </a:xfrm>
          <a:prstGeom prst="rect">
            <a:avLst/>
          </a:prstGeom>
        </p:spPr>
      </p:pic>
      <p:pic>
        <p:nvPicPr>
          <p:cNvPr id="14" name="Imagen 13">
            <a:extLst>
              <a:ext uri="{FF2B5EF4-FFF2-40B4-BE49-F238E27FC236}">
                <a16:creationId xmlns:a16="http://schemas.microsoft.com/office/drawing/2014/main" id="{7D3637B7-E25C-24E4-3CDB-AA44B63F478C}"/>
              </a:ext>
            </a:extLst>
          </p:cNvPr>
          <p:cNvPicPr>
            <a:picLocks noChangeAspect="1"/>
          </p:cNvPicPr>
          <p:nvPr/>
        </p:nvPicPr>
        <p:blipFill>
          <a:blip r:embed="rId11"/>
          <a:stretch>
            <a:fillRect/>
          </a:stretch>
        </p:blipFill>
        <p:spPr>
          <a:xfrm>
            <a:off x="9919613" y="5192777"/>
            <a:ext cx="2150721" cy="476316"/>
          </a:xfrm>
          <a:prstGeom prst="rect">
            <a:avLst/>
          </a:prstGeom>
        </p:spPr>
      </p:pic>
      <p:pic>
        <p:nvPicPr>
          <p:cNvPr id="16" name="Imagen 15">
            <a:extLst>
              <a:ext uri="{FF2B5EF4-FFF2-40B4-BE49-F238E27FC236}">
                <a16:creationId xmlns:a16="http://schemas.microsoft.com/office/drawing/2014/main" id="{21D352FD-7598-3E0D-EAA5-9AF81E5BF369}"/>
              </a:ext>
            </a:extLst>
          </p:cNvPr>
          <p:cNvPicPr>
            <a:picLocks noChangeAspect="1"/>
          </p:cNvPicPr>
          <p:nvPr/>
        </p:nvPicPr>
        <p:blipFill>
          <a:blip r:embed="rId12"/>
          <a:stretch>
            <a:fillRect/>
          </a:stretch>
        </p:blipFill>
        <p:spPr>
          <a:xfrm>
            <a:off x="627653" y="4097551"/>
            <a:ext cx="3267531" cy="562053"/>
          </a:xfrm>
          <a:prstGeom prst="rect">
            <a:avLst/>
          </a:prstGeom>
        </p:spPr>
      </p:pic>
      <p:pic>
        <p:nvPicPr>
          <p:cNvPr id="18" name="Imagen 17">
            <a:extLst>
              <a:ext uri="{FF2B5EF4-FFF2-40B4-BE49-F238E27FC236}">
                <a16:creationId xmlns:a16="http://schemas.microsoft.com/office/drawing/2014/main" id="{5790B54D-DD3E-95DF-DB1A-259FDAFD3A1A}"/>
              </a:ext>
            </a:extLst>
          </p:cNvPr>
          <p:cNvPicPr>
            <a:picLocks noChangeAspect="1"/>
          </p:cNvPicPr>
          <p:nvPr/>
        </p:nvPicPr>
        <p:blipFill>
          <a:blip r:embed="rId13"/>
          <a:stretch>
            <a:fillRect/>
          </a:stretch>
        </p:blipFill>
        <p:spPr>
          <a:xfrm>
            <a:off x="7635260" y="719666"/>
            <a:ext cx="4039164" cy="609685"/>
          </a:xfrm>
          <a:prstGeom prst="rect">
            <a:avLst/>
          </a:prstGeom>
        </p:spPr>
      </p:pic>
      <p:pic>
        <p:nvPicPr>
          <p:cNvPr id="20" name="Imagen 19">
            <a:extLst>
              <a:ext uri="{FF2B5EF4-FFF2-40B4-BE49-F238E27FC236}">
                <a16:creationId xmlns:a16="http://schemas.microsoft.com/office/drawing/2014/main" id="{D3ED33B1-09DD-AC58-3F73-1611E1E3BD35}"/>
              </a:ext>
            </a:extLst>
          </p:cNvPr>
          <p:cNvPicPr>
            <a:picLocks noChangeAspect="1"/>
          </p:cNvPicPr>
          <p:nvPr/>
        </p:nvPicPr>
        <p:blipFill>
          <a:blip r:embed="rId14"/>
          <a:stretch>
            <a:fillRect/>
          </a:stretch>
        </p:blipFill>
        <p:spPr>
          <a:xfrm>
            <a:off x="7635260" y="1354240"/>
            <a:ext cx="4039164" cy="600159"/>
          </a:xfrm>
          <a:prstGeom prst="rect">
            <a:avLst/>
          </a:prstGeom>
        </p:spPr>
      </p:pic>
      <p:pic>
        <p:nvPicPr>
          <p:cNvPr id="22" name="Imagen 21">
            <a:extLst>
              <a:ext uri="{FF2B5EF4-FFF2-40B4-BE49-F238E27FC236}">
                <a16:creationId xmlns:a16="http://schemas.microsoft.com/office/drawing/2014/main" id="{1C62F1B8-5CB6-9C84-A891-B006F8FABDB4}"/>
              </a:ext>
            </a:extLst>
          </p:cNvPr>
          <p:cNvPicPr>
            <a:picLocks noChangeAspect="1"/>
          </p:cNvPicPr>
          <p:nvPr/>
        </p:nvPicPr>
        <p:blipFill rotWithShape="1">
          <a:blip r:embed="rId15"/>
          <a:srcRect t="9859" b="-1"/>
          <a:stretch/>
        </p:blipFill>
        <p:spPr>
          <a:xfrm>
            <a:off x="7890505" y="3560500"/>
            <a:ext cx="4058216" cy="609685"/>
          </a:xfrm>
          <a:prstGeom prst="rect">
            <a:avLst/>
          </a:prstGeom>
        </p:spPr>
      </p:pic>
      <p:pic>
        <p:nvPicPr>
          <p:cNvPr id="24" name="Imagen 23">
            <a:extLst>
              <a:ext uri="{FF2B5EF4-FFF2-40B4-BE49-F238E27FC236}">
                <a16:creationId xmlns:a16="http://schemas.microsoft.com/office/drawing/2014/main" id="{3494A2D6-BB74-60A7-9E6E-6603D51FF4D7}"/>
              </a:ext>
            </a:extLst>
          </p:cNvPr>
          <p:cNvPicPr>
            <a:picLocks noChangeAspect="1"/>
          </p:cNvPicPr>
          <p:nvPr/>
        </p:nvPicPr>
        <p:blipFill>
          <a:blip r:embed="rId16"/>
          <a:stretch>
            <a:fillRect/>
          </a:stretch>
        </p:blipFill>
        <p:spPr>
          <a:xfrm>
            <a:off x="3635106" y="2139444"/>
            <a:ext cx="5334744" cy="419158"/>
          </a:xfrm>
          <a:prstGeom prst="rect">
            <a:avLst/>
          </a:prstGeom>
        </p:spPr>
      </p:pic>
    </p:spTree>
    <p:extLst>
      <p:ext uri="{BB962C8B-B14F-4D97-AF65-F5344CB8AC3E}">
        <p14:creationId xmlns:p14="http://schemas.microsoft.com/office/powerpoint/2010/main" val="306441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9C512-92EB-43EC-BB5C-B7C4AD0D56BF}"/>
              </a:ext>
            </a:extLst>
          </p:cNvPr>
          <p:cNvSpPr>
            <a:spLocks noGrp="1"/>
          </p:cNvSpPr>
          <p:nvPr>
            <p:ph type="title"/>
          </p:nvPr>
        </p:nvSpPr>
        <p:spPr/>
        <p:txBody>
          <a:bodyPr/>
          <a:lstStyle/>
          <a:p>
            <a:pPr algn="ctr"/>
            <a:r>
              <a:rPr lang="es-MX" dirty="0"/>
              <a:t>¿QUE ES?</a:t>
            </a:r>
            <a:endParaRPr lang="es-CO" dirty="0"/>
          </a:p>
        </p:txBody>
      </p:sp>
      <p:sp>
        <p:nvSpPr>
          <p:cNvPr id="3" name="Marcador de contenido 2">
            <a:extLst>
              <a:ext uri="{FF2B5EF4-FFF2-40B4-BE49-F238E27FC236}">
                <a16:creationId xmlns:a16="http://schemas.microsoft.com/office/drawing/2014/main" id="{29691A53-D867-4494-B0B9-FB9C42A43BCF}"/>
              </a:ext>
            </a:extLst>
          </p:cNvPr>
          <p:cNvSpPr>
            <a:spLocks noGrp="1"/>
          </p:cNvSpPr>
          <p:nvPr>
            <p:ph idx="1"/>
          </p:nvPr>
        </p:nvSpPr>
        <p:spPr>
          <a:xfrm>
            <a:off x="610081" y="3136392"/>
            <a:ext cx="10506991" cy="2572721"/>
          </a:xfrm>
        </p:spPr>
        <p:txBody>
          <a:bodyPr>
            <a:normAutofit fontScale="92500" lnSpcReduction="10000"/>
          </a:bodyPr>
          <a:lstStyle/>
          <a:p>
            <a:pPr algn="ctr"/>
            <a:r>
              <a:rPr lang="es-MX" b="0" i="0" dirty="0">
                <a:solidFill>
                  <a:srgbClr val="000000"/>
                </a:solidFill>
                <a:effectLst/>
                <a:latin typeface="PTSans"/>
              </a:rPr>
              <a:t>El </a:t>
            </a:r>
            <a:r>
              <a:rPr lang="es-MX" b="1" i="0" dirty="0">
                <a:solidFill>
                  <a:srgbClr val="000000"/>
                </a:solidFill>
                <a:effectLst/>
                <a:latin typeface="PTSans"/>
              </a:rPr>
              <a:t>SAGRILAFT es definido como el </a:t>
            </a:r>
            <a:r>
              <a:rPr lang="es-MX" sz="2200" b="1" i="0" dirty="0">
                <a:solidFill>
                  <a:srgbClr val="000000"/>
                </a:solidFill>
                <a:effectLst/>
                <a:latin typeface="PTSans"/>
              </a:rPr>
              <a:t>SISTEMA DE AUTOCONTROL, PREVENCIÓN Y GESTIÓN DE RIESGOS</a:t>
            </a:r>
            <a:r>
              <a:rPr lang="es-MX" b="0" i="0" dirty="0">
                <a:solidFill>
                  <a:srgbClr val="000000"/>
                </a:solidFill>
                <a:effectLst/>
                <a:latin typeface="PTSans"/>
              </a:rPr>
              <a:t> contra el lavado de activos, financiación al terrorismo y financiamiento de la proliferación de armas de destrucción masiva. Si bien tiene muchas similitudes con el SARLAFT, aplicable principalmente a las empresas del sector financiero, no se deben confundir ambos conceptos en la medida que el SAGRILAFT es un sistema que es exigible y aplicable a un número más amplio de sectores económicos y el incumplimiento en su implementación será sancionable por parte de la Superintendencia de Sociedades de Colombia.</a:t>
            </a:r>
            <a:endParaRPr lang="es-CO" dirty="0"/>
          </a:p>
        </p:txBody>
      </p:sp>
    </p:spTree>
    <p:extLst>
      <p:ext uri="{BB962C8B-B14F-4D97-AF65-F5344CB8AC3E}">
        <p14:creationId xmlns:p14="http://schemas.microsoft.com/office/powerpoint/2010/main" val="27095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6CD01-4642-435B-99AF-FB1CA0466A9A}"/>
              </a:ext>
            </a:extLst>
          </p:cNvPr>
          <p:cNvSpPr>
            <a:spLocks noGrp="1"/>
          </p:cNvSpPr>
          <p:nvPr>
            <p:ph type="title"/>
          </p:nvPr>
        </p:nvSpPr>
        <p:spPr/>
        <p:txBody>
          <a:bodyPr/>
          <a:lstStyle/>
          <a:p>
            <a:pPr algn="ctr"/>
            <a:r>
              <a:rPr lang="es-MX" dirty="0"/>
              <a:t>¿QUE FINALIDAD? </a:t>
            </a:r>
            <a:endParaRPr lang="es-CO" dirty="0"/>
          </a:p>
        </p:txBody>
      </p:sp>
      <p:sp>
        <p:nvSpPr>
          <p:cNvPr id="3" name="Marcador de contenido 2">
            <a:extLst>
              <a:ext uri="{FF2B5EF4-FFF2-40B4-BE49-F238E27FC236}">
                <a16:creationId xmlns:a16="http://schemas.microsoft.com/office/drawing/2014/main" id="{2E33B2B2-875C-4C3B-A663-26AE1E5C15DC}"/>
              </a:ext>
            </a:extLst>
          </p:cNvPr>
          <p:cNvSpPr>
            <a:spLocks noGrp="1"/>
          </p:cNvSpPr>
          <p:nvPr>
            <p:ph idx="1"/>
          </p:nvPr>
        </p:nvSpPr>
        <p:spPr/>
        <p:txBody>
          <a:bodyPr/>
          <a:lstStyle/>
          <a:p>
            <a:pPr algn="ctr"/>
            <a:r>
              <a:rPr lang="es-MX" b="1" i="1" dirty="0">
                <a:solidFill>
                  <a:srgbClr val="000000"/>
                </a:solidFill>
                <a:latin typeface="PTSans"/>
              </a:rPr>
              <a:t>P</a:t>
            </a:r>
            <a:r>
              <a:rPr lang="es-MX" b="1" i="1" dirty="0">
                <a:solidFill>
                  <a:srgbClr val="000000"/>
                </a:solidFill>
                <a:effectLst/>
                <a:latin typeface="PTSans"/>
              </a:rPr>
              <a:t>ROFUNDIZAR, PERFECCIONAR Y MEJORAR </a:t>
            </a:r>
            <a:r>
              <a:rPr lang="es-MX" b="0" i="1" dirty="0">
                <a:solidFill>
                  <a:srgbClr val="000000"/>
                </a:solidFill>
                <a:effectLst/>
                <a:latin typeface="PTSans"/>
              </a:rPr>
              <a:t>la eficiencia del sistema de supervisión para el autocontrol, gestión, identificación, segmentación, calificación, individualización, y actualización de riesgos relacionados con el lavado de activos, financiamiento al terrorismo, y financiamiento de la proliferación de armas de destrucción masiva, al interior de la empresas vigiladas, supervisadas y obligadas</a:t>
            </a:r>
            <a:r>
              <a:rPr lang="es-MX" b="0" i="0" dirty="0">
                <a:solidFill>
                  <a:srgbClr val="000000"/>
                </a:solidFill>
                <a:effectLst/>
                <a:latin typeface="PTSans"/>
              </a:rPr>
              <a:t>.</a:t>
            </a:r>
            <a:endParaRPr lang="es-CO" dirty="0"/>
          </a:p>
        </p:txBody>
      </p:sp>
    </p:spTree>
    <p:extLst>
      <p:ext uri="{BB962C8B-B14F-4D97-AF65-F5344CB8AC3E}">
        <p14:creationId xmlns:p14="http://schemas.microsoft.com/office/powerpoint/2010/main" val="33523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3135D-A808-4356-A08F-257D380644E6}"/>
              </a:ext>
            </a:extLst>
          </p:cNvPr>
          <p:cNvSpPr>
            <a:spLocks noGrp="1"/>
          </p:cNvSpPr>
          <p:nvPr>
            <p:ph type="title"/>
          </p:nvPr>
        </p:nvSpPr>
        <p:spPr/>
        <p:txBody>
          <a:bodyPr/>
          <a:lstStyle/>
          <a:p>
            <a:pPr algn="ctr"/>
            <a:r>
              <a:rPr lang="es-MX" dirty="0"/>
              <a:t>¿A QUIEN APLICA?</a:t>
            </a:r>
            <a:endParaRPr lang="es-CO" dirty="0"/>
          </a:p>
        </p:txBody>
      </p:sp>
      <p:sp>
        <p:nvSpPr>
          <p:cNvPr id="3" name="Marcador de contenido 2">
            <a:extLst>
              <a:ext uri="{FF2B5EF4-FFF2-40B4-BE49-F238E27FC236}">
                <a16:creationId xmlns:a16="http://schemas.microsoft.com/office/drawing/2014/main" id="{8608306C-2889-486B-B75E-5401608631B1}"/>
              </a:ext>
            </a:extLst>
          </p:cNvPr>
          <p:cNvSpPr>
            <a:spLocks noGrp="1"/>
          </p:cNvSpPr>
          <p:nvPr>
            <p:ph idx="1"/>
          </p:nvPr>
        </p:nvSpPr>
        <p:spPr>
          <a:xfrm>
            <a:off x="610081" y="2843044"/>
            <a:ext cx="10506991" cy="2572721"/>
          </a:xfrm>
        </p:spPr>
        <p:txBody>
          <a:bodyPr>
            <a:normAutofit fontScale="92500" lnSpcReduction="20000"/>
          </a:bodyPr>
          <a:lstStyle/>
          <a:p>
            <a:pPr algn="just"/>
            <a:r>
              <a:rPr lang="es-MX" b="0" i="0" dirty="0">
                <a:solidFill>
                  <a:srgbClr val="000000"/>
                </a:solidFill>
                <a:effectLst/>
                <a:latin typeface="PTSans"/>
              </a:rPr>
              <a:t>Por regla general, todas las empresas sujetas vigilancia y control por parte de la Superintendencia de Sociedades con ingresos o activos obtenidos en el año inmediatamente anterior iguales o superiores a cuarenta mil salarios mínimos legales mensuales vigentes, esto es: </a:t>
            </a:r>
            <a:r>
              <a:rPr lang="es-MX" dirty="0">
                <a:solidFill>
                  <a:srgbClr val="000000"/>
                </a:solidFill>
                <a:latin typeface="PTSans"/>
              </a:rPr>
              <a:t>Cuarenta y</a:t>
            </a:r>
            <a:r>
              <a:rPr lang="es-MX" b="0" i="0" dirty="0">
                <a:solidFill>
                  <a:srgbClr val="000000"/>
                </a:solidFill>
                <a:effectLst/>
                <a:latin typeface="PTSans"/>
              </a:rPr>
              <a:t> Seis Mil Cuatrocientos Millones de Pesos ($</a:t>
            </a:r>
            <a:r>
              <a:rPr lang="es-MX" dirty="0">
                <a:solidFill>
                  <a:srgbClr val="000000"/>
                </a:solidFill>
                <a:latin typeface="PTSans"/>
              </a:rPr>
              <a:t>46</a:t>
            </a:r>
            <a:r>
              <a:rPr lang="es-MX" b="0" i="0" dirty="0">
                <a:solidFill>
                  <a:srgbClr val="000000"/>
                </a:solidFill>
                <a:effectLst/>
                <a:latin typeface="PTSans"/>
              </a:rPr>
              <a:t>.4</a:t>
            </a:r>
            <a:r>
              <a:rPr lang="es-MX" dirty="0">
                <a:solidFill>
                  <a:srgbClr val="000000"/>
                </a:solidFill>
                <a:latin typeface="PTSans"/>
              </a:rPr>
              <a:t>00</a:t>
            </a:r>
            <a:r>
              <a:rPr lang="es-MX" b="0" i="0" dirty="0">
                <a:solidFill>
                  <a:srgbClr val="000000"/>
                </a:solidFill>
                <a:effectLst/>
                <a:latin typeface="PTSans"/>
              </a:rPr>
              <a:t>.000.000), para el año 2023.</a:t>
            </a:r>
            <a:br>
              <a:rPr lang="es-MX" dirty="0"/>
            </a:br>
            <a:br>
              <a:rPr lang="es-MX" dirty="0"/>
            </a:br>
            <a:r>
              <a:rPr lang="es-MX" b="0" i="0" dirty="0">
                <a:solidFill>
                  <a:srgbClr val="000000"/>
                </a:solidFill>
                <a:effectLst/>
                <a:latin typeface="PTSans"/>
              </a:rPr>
              <a:t>Sin embargo, dependiendo del sector económico al que pertenezca la empresa y de acuerdo con los requisitos aplicables a cada sector, también otro tipo de compañías podrán estar obligadas a la implementación del SAGRILAFT.</a:t>
            </a:r>
            <a:endParaRPr lang="es-CO" dirty="0"/>
          </a:p>
        </p:txBody>
      </p:sp>
    </p:spTree>
    <p:extLst>
      <p:ext uri="{BB962C8B-B14F-4D97-AF65-F5344CB8AC3E}">
        <p14:creationId xmlns:p14="http://schemas.microsoft.com/office/powerpoint/2010/main" val="4026214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8983419-61C3-4872-B332-1B52847E4F02}"/>
              </a:ext>
            </a:extLst>
          </p:cNvPr>
          <p:cNvSpPr>
            <a:spLocks noGrp="1"/>
          </p:cNvSpPr>
          <p:nvPr>
            <p:ph type="title"/>
          </p:nvPr>
        </p:nvSpPr>
        <p:spPr>
          <a:xfrm>
            <a:off x="484632" y="439462"/>
            <a:ext cx="11145039" cy="1339584"/>
          </a:xfrm>
        </p:spPr>
        <p:txBody>
          <a:bodyPr/>
          <a:lstStyle/>
          <a:p>
            <a:pPr algn="ctr"/>
            <a:r>
              <a:rPr lang="es-MX" dirty="0"/>
              <a:t>¿QUE CONTIENE?</a:t>
            </a:r>
            <a:endParaRPr lang="es-CO" dirty="0"/>
          </a:p>
        </p:txBody>
      </p:sp>
      <p:sp>
        <p:nvSpPr>
          <p:cNvPr id="5" name="Marcador de texto 4">
            <a:extLst>
              <a:ext uri="{FF2B5EF4-FFF2-40B4-BE49-F238E27FC236}">
                <a16:creationId xmlns:a16="http://schemas.microsoft.com/office/drawing/2014/main" id="{20477A40-63B3-45D5-A5E0-72A91142293C}"/>
              </a:ext>
            </a:extLst>
          </p:cNvPr>
          <p:cNvSpPr>
            <a:spLocks noGrp="1"/>
          </p:cNvSpPr>
          <p:nvPr>
            <p:ph type="body" idx="1"/>
          </p:nvPr>
        </p:nvSpPr>
        <p:spPr>
          <a:xfrm>
            <a:off x="484632" y="1801810"/>
            <a:ext cx="5346222" cy="823912"/>
          </a:xfrm>
        </p:spPr>
        <p:txBody>
          <a:bodyPr/>
          <a:lstStyle/>
          <a:p>
            <a:pPr algn="ctr"/>
            <a:r>
              <a:rPr lang="es-MX" dirty="0"/>
              <a:t>ELEMENTOS </a:t>
            </a:r>
            <a:endParaRPr lang="es-CO" dirty="0"/>
          </a:p>
        </p:txBody>
      </p:sp>
      <p:sp>
        <p:nvSpPr>
          <p:cNvPr id="6" name="Marcador de contenido 5">
            <a:extLst>
              <a:ext uri="{FF2B5EF4-FFF2-40B4-BE49-F238E27FC236}">
                <a16:creationId xmlns:a16="http://schemas.microsoft.com/office/drawing/2014/main" id="{F5C075AD-98CF-41C9-B83C-D416A7B369A6}"/>
              </a:ext>
            </a:extLst>
          </p:cNvPr>
          <p:cNvSpPr>
            <a:spLocks noGrp="1"/>
          </p:cNvSpPr>
          <p:nvPr>
            <p:ph sz="half" idx="2"/>
          </p:nvPr>
        </p:nvSpPr>
        <p:spPr>
          <a:xfrm>
            <a:off x="484632" y="2756453"/>
            <a:ext cx="5346222" cy="3433210"/>
          </a:xfrm>
        </p:spPr>
        <p:txBody>
          <a:bodyPr>
            <a:normAutofit fontScale="77500" lnSpcReduction="20000"/>
          </a:bodyPr>
          <a:lstStyle/>
          <a:p>
            <a:r>
              <a:rPr lang="es-MX" b="1" i="0" dirty="0">
                <a:solidFill>
                  <a:srgbClr val="000000"/>
                </a:solidFill>
                <a:effectLst/>
                <a:latin typeface="PTSans"/>
              </a:rPr>
              <a:t>a)</a:t>
            </a:r>
            <a:r>
              <a:rPr lang="es-MX" b="0" i="0" dirty="0">
                <a:solidFill>
                  <a:srgbClr val="000000"/>
                </a:solidFill>
                <a:effectLst/>
                <a:latin typeface="PTSans"/>
              </a:rPr>
              <a:t> Cumplimiento efectivo de la política de prevención de lavado de activos, financiación al terrorismo y financiamiento de la proliferación de armas de destrucción masiva.</a:t>
            </a:r>
            <a:br>
              <a:rPr lang="es-MX" b="0" i="0" dirty="0">
                <a:solidFill>
                  <a:srgbClr val="000000"/>
                </a:solidFill>
                <a:effectLst/>
                <a:latin typeface="PTSans"/>
              </a:rPr>
            </a:br>
            <a:r>
              <a:rPr lang="es-MX" b="1" i="0" dirty="0">
                <a:solidFill>
                  <a:srgbClr val="000000"/>
                </a:solidFill>
                <a:effectLst/>
                <a:latin typeface="PTSans"/>
              </a:rPr>
              <a:t>b)</a:t>
            </a:r>
            <a:r>
              <a:rPr lang="es-MX" b="0" i="0" dirty="0">
                <a:solidFill>
                  <a:srgbClr val="000000"/>
                </a:solidFill>
                <a:effectLst/>
                <a:latin typeface="PTSans"/>
              </a:rPr>
              <a:t> Los procedimientos de diseño y aprobación.</a:t>
            </a:r>
            <a:br>
              <a:rPr lang="es-MX" b="0" i="0" dirty="0">
                <a:solidFill>
                  <a:srgbClr val="000000"/>
                </a:solidFill>
                <a:effectLst/>
                <a:latin typeface="PTSans"/>
              </a:rPr>
            </a:br>
            <a:r>
              <a:rPr lang="es-MX" b="1" i="0" dirty="0">
                <a:solidFill>
                  <a:srgbClr val="000000"/>
                </a:solidFill>
                <a:effectLst/>
                <a:latin typeface="PTSans"/>
              </a:rPr>
              <a:t>c)</a:t>
            </a:r>
            <a:r>
              <a:rPr lang="es-MX" b="0" i="0" dirty="0">
                <a:solidFill>
                  <a:srgbClr val="000000"/>
                </a:solidFill>
                <a:effectLst/>
                <a:latin typeface="PTSans"/>
              </a:rPr>
              <a:t> Un mecanismo de seguimiento.</a:t>
            </a:r>
            <a:br>
              <a:rPr lang="es-MX" b="0" i="0" dirty="0">
                <a:solidFill>
                  <a:srgbClr val="000000"/>
                </a:solidFill>
                <a:effectLst/>
                <a:latin typeface="PTSans"/>
              </a:rPr>
            </a:br>
            <a:r>
              <a:rPr lang="es-MX" b="1" i="0" dirty="0">
                <a:solidFill>
                  <a:srgbClr val="000000"/>
                </a:solidFill>
                <a:effectLst/>
                <a:latin typeface="PTSans"/>
              </a:rPr>
              <a:t>d)</a:t>
            </a:r>
            <a:r>
              <a:rPr lang="es-MX" b="0" i="0" dirty="0">
                <a:solidFill>
                  <a:srgbClr val="000000"/>
                </a:solidFill>
                <a:effectLst/>
                <a:latin typeface="PTSans"/>
              </a:rPr>
              <a:t> Modelo de divulgación capacitación.</a:t>
            </a:r>
            <a:br>
              <a:rPr lang="es-MX" b="0" i="0" dirty="0">
                <a:solidFill>
                  <a:srgbClr val="000000"/>
                </a:solidFill>
                <a:effectLst/>
                <a:latin typeface="PTSans"/>
              </a:rPr>
            </a:br>
            <a:r>
              <a:rPr lang="es-MX" b="1" i="0" dirty="0">
                <a:solidFill>
                  <a:srgbClr val="000000"/>
                </a:solidFill>
                <a:effectLst/>
                <a:latin typeface="PTSans"/>
              </a:rPr>
              <a:t>e)</a:t>
            </a:r>
            <a:r>
              <a:rPr lang="es-MX" b="0" i="0" dirty="0">
                <a:solidFill>
                  <a:srgbClr val="000000"/>
                </a:solidFill>
                <a:effectLst/>
                <a:latin typeface="PTSans"/>
              </a:rPr>
              <a:t> Manual de funciones para los responsables y colaboradores.</a:t>
            </a:r>
            <a:br>
              <a:rPr lang="es-MX" b="0" i="0" dirty="0">
                <a:solidFill>
                  <a:srgbClr val="000000"/>
                </a:solidFill>
                <a:effectLst/>
                <a:latin typeface="PTSans"/>
              </a:rPr>
            </a:br>
            <a:r>
              <a:rPr lang="es-MX" b="1" i="0" dirty="0">
                <a:solidFill>
                  <a:srgbClr val="000000"/>
                </a:solidFill>
                <a:effectLst/>
                <a:latin typeface="PTSans"/>
              </a:rPr>
              <a:t>f)</a:t>
            </a:r>
            <a:r>
              <a:rPr lang="es-MX" b="0" i="0" dirty="0">
                <a:solidFill>
                  <a:srgbClr val="000000"/>
                </a:solidFill>
                <a:effectLst/>
                <a:latin typeface="PTSans"/>
              </a:rPr>
              <a:t> Consolidación de reglas de conducta para empleados, asociados y administradores, entre otros.</a:t>
            </a:r>
          </a:p>
          <a:p>
            <a:endParaRPr lang="es-CO" dirty="0"/>
          </a:p>
        </p:txBody>
      </p:sp>
      <p:sp>
        <p:nvSpPr>
          <p:cNvPr id="7" name="Marcador de texto 6">
            <a:extLst>
              <a:ext uri="{FF2B5EF4-FFF2-40B4-BE49-F238E27FC236}">
                <a16:creationId xmlns:a16="http://schemas.microsoft.com/office/drawing/2014/main" id="{42BC9355-4C2E-402A-9DAF-E5350511E88F}"/>
              </a:ext>
            </a:extLst>
          </p:cNvPr>
          <p:cNvSpPr>
            <a:spLocks noGrp="1"/>
          </p:cNvSpPr>
          <p:nvPr>
            <p:ph type="body" sz="quarter" idx="3"/>
          </p:nvPr>
        </p:nvSpPr>
        <p:spPr>
          <a:xfrm>
            <a:off x="6257119" y="1801810"/>
            <a:ext cx="5372551" cy="823912"/>
          </a:xfrm>
        </p:spPr>
        <p:txBody>
          <a:bodyPr/>
          <a:lstStyle/>
          <a:p>
            <a:pPr algn="ctr"/>
            <a:r>
              <a:rPr lang="es-MX" dirty="0"/>
              <a:t>ETAPAS </a:t>
            </a:r>
            <a:endParaRPr lang="es-CO" dirty="0"/>
          </a:p>
        </p:txBody>
      </p:sp>
      <p:sp>
        <p:nvSpPr>
          <p:cNvPr id="8" name="Marcador de contenido 7">
            <a:extLst>
              <a:ext uri="{FF2B5EF4-FFF2-40B4-BE49-F238E27FC236}">
                <a16:creationId xmlns:a16="http://schemas.microsoft.com/office/drawing/2014/main" id="{F4B5715E-AD63-4961-82C4-2EBD311E1950}"/>
              </a:ext>
            </a:extLst>
          </p:cNvPr>
          <p:cNvSpPr>
            <a:spLocks noGrp="1"/>
          </p:cNvSpPr>
          <p:nvPr>
            <p:ph sz="quarter" idx="4"/>
          </p:nvPr>
        </p:nvSpPr>
        <p:spPr>
          <a:xfrm>
            <a:off x="6257120" y="2756453"/>
            <a:ext cx="5372551" cy="3433210"/>
          </a:xfrm>
        </p:spPr>
        <p:txBody>
          <a:bodyPr>
            <a:normAutofit fontScale="77500" lnSpcReduction="20000"/>
          </a:bodyPr>
          <a:lstStyle/>
          <a:p>
            <a:r>
              <a:rPr lang="es-MX" b="1" i="0" dirty="0">
                <a:solidFill>
                  <a:srgbClr val="000000"/>
                </a:solidFill>
                <a:effectLst/>
                <a:latin typeface="PTSans"/>
              </a:rPr>
              <a:t>a)</a:t>
            </a:r>
            <a:r>
              <a:rPr lang="es-MX" b="0" i="0" dirty="0">
                <a:solidFill>
                  <a:srgbClr val="000000"/>
                </a:solidFill>
                <a:effectLst/>
                <a:latin typeface="PTSans"/>
              </a:rPr>
              <a:t> Identificación de riesgos.</a:t>
            </a:r>
            <a:br>
              <a:rPr lang="es-MX" b="0" i="0" dirty="0">
                <a:solidFill>
                  <a:srgbClr val="000000"/>
                </a:solidFill>
                <a:effectLst/>
                <a:latin typeface="PTSans"/>
              </a:rPr>
            </a:br>
            <a:r>
              <a:rPr lang="es-MX" b="1" i="0" dirty="0">
                <a:solidFill>
                  <a:srgbClr val="000000"/>
                </a:solidFill>
                <a:effectLst/>
                <a:latin typeface="PTSans"/>
              </a:rPr>
              <a:t>b)</a:t>
            </a:r>
            <a:r>
              <a:rPr lang="es-MX" b="0" i="0" dirty="0">
                <a:solidFill>
                  <a:srgbClr val="000000"/>
                </a:solidFill>
                <a:effectLst/>
                <a:latin typeface="PTSans"/>
              </a:rPr>
              <a:t> Medición y evaluación de riesgos.</a:t>
            </a:r>
            <a:br>
              <a:rPr lang="es-MX" b="0" i="0" dirty="0">
                <a:solidFill>
                  <a:srgbClr val="000000"/>
                </a:solidFill>
                <a:effectLst/>
                <a:latin typeface="PTSans"/>
              </a:rPr>
            </a:br>
            <a:r>
              <a:rPr lang="es-MX" b="1" i="0" dirty="0">
                <a:solidFill>
                  <a:srgbClr val="000000"/>
                </a:solidFill>
                <a:effectLst/>
                <a:latin typeface="PTSans"/>
              </a:rPr>
              <a:t>c)</a:t>
            </a:r>
            <a:r>
              <a:rPr lang="es-MX" b="0" i="0" dirty="0">
                <a:solidFill>
                  <a:srgbClr val="000000"/>
                </a:solidFill>
                <a:effectLst/>
                <a:latin typeface="PTSans"/>
              </a:rPr>
              <a:t> Control de riesgos.</a:t>
            </a:r>
            <a:br>
              <a:rPr lang="es-MX" b="0" i="0" dirty="0">
                <a:solidFill>
                  <a:srgbClr val="000000"/>
                </a:solidFill>
                <a:effectLst/>
                <a:latin typeface="PTSans"/>
              </a:rPr>
            </a:br>
            <a:r>
              <a:rPr lang="es-MX" b="1" i="0" dirty="0">
                <a:solidFill>
                  <a:srgbClr val="000000"/>
                </a:solidFill>
                <a:effectLst/>
                <a:latin typeface="PTSans"/>
              </a:rPr>
              <a:t>d)</a:t>
            </a:r>
            <a:r>
              <a:rPr lang="es-MX" b="0" i="0" dirty="0">
                <a:solidFill>
                  <a:srgbClr val="000000"/>
                </a:solidFill>
                <a:effectLst/>
                <a:latin typeface="PTSans"/>
              </a:rPr>
              <a:t> Monitoreo de riesgos.</a:t>
            </a:r>
            <a:br>
              <a:rPr lang="es-MX" b="0" i="0" dirty="0">
                <a:solidFill>
                  <a:srgbClr val="000000"/>
                </a:solidFill>
                <a:effectLst/>
                <a:latin typeface="PTSans"/>
              </a:rPr>
            </a:br>
            <a:r>
              <a:rPr lang="es-MX" b="1" i="0" dirty="0">
                <a:solidFill>
                  <a:srgbClr val="000000"/>
                </a:solidFill>
                <a:effectLst/>
                <a:latin typeface="PTSans"/>
              </a:rPr>
              <a:t>e)</a:t>
            </a:r>
            <a:r>
              <a:rPr lang="es-MX" b="0" i="0" dirty="0">
                <a:solidFill>
                  <a:srgbClr val="000000"/>
                </a:solidFill>
                <a:effectLst/>
                <a:latin typeface="PTSans"/>
              </a:rPr>
              <a:t> Procedimientos de debida diligencia y diligencia intensificada.</a:t>
            </a:r>
            <a:br>
              <a:rPr lang="es-MX" b="0" i="0" dirty="0">
                <a:solidFill>
                  <a:srgbClr val="000000"/>
                </a:solidFill>
                <a:effectLst/>
                <a:latin typeface="PTSans"/>
              </a:rPr>
            </a:br>
            <a:r>
              <a:rPr lang="es-MX" b="1" i="0" dirty="0">
                <a:solidFill>
                  <a:srgbClr val="000000"/>
                </a:solidFill>
                <a:effectLst/>
                <a:latin typeface="PTSans"/>
              </a:rPr>
              <a:t>f)</a:t>
            </a:r>
            <a:r>
              <a:rPr lang="es-MX" b="0" i="0" dirty="0">
                <a:solidFill>
                  <a:srgbClr val="000000"/>
                </a:solidFill>
                <a:effectLst/>
                <a:latin typeface="PTSans"/>
              </a:rPr>
              <a:t> Señales de alerta.</a:t>
            </a:r>
            <a:br>
              <a:rPr lang="es-MX" b="0" i="0" dirty="0">
                <a:solidFill>
                  <a:srgbClr val="000000"/>
                </a:solidFill>
                <a:effectLst/>
                <a:latin typeface="PTSans"/>
              </a:rPr>
            </a:br>
            <a:r>
              <a:rPr lang="es-MX" b="1" i="0" dirty="0">
                <a:solidFill>
                  <a:srgbClr val="000000"/>
                </a:solidFill>
                <a:effectLst/>
                <a:latin typeface="PTSans"/>
              </a:rPr>
              <a:t>g)</a:t>
            </a:r>
            <a:r>
              <a:rPr lang="es-MX" b="0" i="0" dirty="0">
                <a:solidFill>
                  <a:srgbClr val="000000"/>
                </a:solidFill>
                <a:effectLst/>
                <a:latin typeface="PTSans"/>
              </a:rPr>
              <a:t> Documentación de actividades realizadas.</a:t>
            </a:r>
            <a:br>
              <a:rPr lang="es-MX" b="0" i="0" dirty="0">
                <a:solidFill>
                  <a:srgbClr val="000000"/>
                </a:solidFill>
                <a:effectLst/>
                <a:latin typeface="PTSans"/>
              </a:rPr>
            </a:br>
            <a:r>
              <a:rPr lang="es-MX" b="1" i="0" dirty="0">
                <a:solidFill>
                  <a:srgbClr val="000000"/>
                </a:solidFill>
                <a:effectLst/>
                <a:latin typeface="PTSans"/>
              </a:rPr>
              <a:t>h)</a:t>
            </a:r>
            <a:r>
              <a:rPr lang="es-MX" b="0" i="0" dirty="0">
                <a:solidFill>
                  <a:srgbClr val="000000"/>
                </a:solidFill>
                <a:effectLst/>
                <a:latin typeface="PTSans"/>
              </a:rPr>
              <a:t> Reporte de operaciones sospechosas y otros reportes a la UIAF.</a:t>
            </a:r>
          </a:p>
          <a:p>
            <a:endParaRPr lang="es-CO" dirty="0"/>
          </a:p>
        </p:txBody>
      </p:sp>
    </p:spTree>
    <p:extLst>
      <p:ext uri="{BB962C8B-B14F-4D97-AF65-F5344CB8AC3E}">
        <p14:creationId xmlns:p14="http://schemas.microsoft.com/office/powerpoint/2010/main" val="374292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C5C0F3-826D-4B78-B2BE-342C4BD7F179}"/>
              </a:ext>
            </a:extLst>
          </p:cNvPr>
          <p:cNvSpPr>
            <a:spLocks noGrp="1"/>
          </p:cNvSpPr>
          <p:nvPr>
            <p:ph type="title"/>
          </p:nvPr>
        </p:nvSpPr>
        <p:spPr>
          <a:xfrm>
            <a:off x="523480" y="668338"/>
            <a:ext cx="11145039" cy="1339584"/>
          </a:xfrm>
        </p:spPr>
        <p:txBody>
          <a:bodyPr/>
          <a:lstStyle/>
          <a:p>
            <a:pPr algn="ctr"/>
            <a:r>
              <a:rPr lang="es-MX" dirty="0"/>
              <a:t>RESPONSABLES</a:t>
            </a:r>
            <a:endParaRPr lang="es-CO" dirty="0"/>
          </a:p>
        </p:txBody>
      </p:sp>
      <p:sp>
        <p:nvSpPr>
          <p:cNvPr id="3" name="Marcador de texto 2">
            <a:extLst>
              <a:ext uri="{FF2B5EF4-FFF2-40B4-BE49-F238E27FC236}">
                <a16:creationId xmlns:a16="http://schemas.microsoft.com/office/drawing/2014/main" id="{ED21E2A0-A855-4815-887D-C383806AA476}"/>
              </a:ext>
            </a:extLst>
          </p:cNvPr>
          <p:cNvSpPr>
            <a:spLocks noGrp="1"/>
          </p:cNvSpPr>
          <p:nvPr>
            <p:ph type="body" idx="1"/>
          </p:nvPr>
        </p:nvSpPr>
        <p:spPr/>
        <p:txBody>
          <a:bodyPr/>
          <a:lstStyle/>
          <a:p>
            <a:pPr algn="ctr"/>
            <a:r>
              <a:rPr lang="es-MX" dirty="0"/>
              <a:t>¿QUIENES LO DESARROLLAN Y COTROLAN?</a:t>
            </a:r>
            <a:endParaRPr lang="es-CO" dirty="0"/>
          </a:p>
        </p:txBody>
      </p:sp>
      <p:sp>
        <p:nvSpPr>
          <p:cNvPr id="4" name="Marcador de contenido 3">
            <a:extLst>
              <a:ext uri="{FF2B5EF4-FFF2-40B4-BE49-F238E27FC236}">
                <a16:creationId xmlns:a16="http://schemas.microsoft.com/office/drawing/2014/main" id="{B6A54D9B-30B7-4CE3-9598-C7089B0FE687}"/>
              </a:ext>
            </a:extLst>
          </p:cNvPr>
          <p:cNvSpPr>
            <a:spLocks noGrp="1"/>
          </p:cNvSpPr>
          <p:nvPr>
            <p:ph sz="half" idx="2"/>
          </p:nvPr>
        </p:nvSpPr>
        <p:spPr/>
        <p:txBody>
          <a:bodyPr/>
          <a:lstStyle/>
          <a:p>
            <a:pPr algn="ctr"/>
            <a:r>
              <a:rPr lang="es-MX" dirty="0"/>
              <a:t>JUNTA DIRECTIVA</a:t>
            </a:r>
          </a:p>
          <a:p>
            <a:pPr algn="ctr"/>
            <a:r>
              <a:rPr lang="es-MX" dirty="0"/>
              <a:t>REPRESENTANTE LEGAL</a:t>
            </a:r>
          </a:p>
          <a:p>
            <a:pPr algn="ctr"/>
            <a:r>
              <a:rPr lang="es-MX" dirty="0"/>
              <a:t>OFICIAL DE CUMPLIMIENTO</a:t>
            </a:r>
          </a:p>
          <a:p>
            <a:pPr algn="ctr"/>
            <a:r>
              <a:rPr lang="es-MX" dirty="0"/>
              <a:t>REVISOR FISCAL</a:t>
            </a:r>
            <a:endParaRPr lang="es-CO" dirty="0"/>
          </a:p>
        </p:txBody>
      </p:sp>
      <p:sp>
        <p:nvSpPr>
          <p:cNvPr id="5" name="Marcador de texto 4">
            <a:extLst>
              <a:ext uri="{FF2B5EF4-FFF2-40B4-BE49-F238E27FC236}">
                <a16:creationId xmlns:a16="http://schemas.microsoft.com/office/drawing/2014/main" id="{EAFB3C1B-6B9F-4972-B54C-D181A6A3E829}"/>
              </a:ext>
            </a:extLst>
          </p:cNvPr>
          <p:cNvSpPr>
            <a:spLocks noGrp="1"/>
          </p:cNvSpPr>
          <p:nvPr>
            <p:ph type="body" sz="quarter" idx="3"/>
          </p:nvPr>
        </p:nvSpPr>
        <p:spPr>
          <a:xfrm>
            <a:off x="6257119" y="2142108"/>
            <a:ext cx="5372551" cy="823912"/>
          </a:xfrm>
        </p:spPr>
        <p:txBody>
          <a:bodyPr/>
          <a:lstStyle/>
          <a:p>
            <a:pPr algn="ctr"/>
            <a:r>
              <a:rPr lang="es-MX" dirty="0"/>
              <a:t>¿QUIENES HACEMOS PARTE?</a:t>
            </a:r>
            <a:endParaRPr lang="es-CO" dirty="0"/>
          </a:p>
        </p:txBody>
      </p:sp>
      <p:sp>
        <p:nvSpPr>
          <p:cNvPr id="6" name="Marcador de contenido 5">
            <a:extLst>
              <a:ext uri="{FF2B5EF4-FFF2-40B4-BE49-F238E27FC236}">
                <a16:creationId xmlns:a16="http://schemas.microsoft.com/office/drawing/2014/main" id="{81C5D737-8CA0-45EF-BB9D-6617E516EAAF}"/>
              </a:ext>
            </a:extLst>
          </p:cNvPr>
          <p:cNvSpPr>
            <a:spLocks noGrp="1"/>
          </p:cNvSpPr>
          <p:nvPr>
            <p:ph sz="quarter" idx="4"/>
          </p:nvPr>
        </p:nvSpPr>
        <p:spPr/>
        <p:txBody>
          <a:bodyPr/>
          <a:lstStyle/>
          <a:p>
            <a:pPr algn="ctr"/>
            <a:r>
              <a:rPr lang="es-MX" dirty="0"/>
              <a:t>EMPLEADOS</a:t>
            </a:r>
          </a:p>
          <a:p>
            <a:pPr algn="ctr"/>
            <a:r>
              <a:rPr lang="es-MX" dirty="0"/>
              <a:t>CONTRATISTAS</a:t>
            </a:r>
          </a:p>
          <a:p>
            <a:pPr algn="ctr"/>
            <a:r>
              <a:rPr lang="es-MX" dirty="0"/>
              <a:t>PROVEEDORES</a:t>
            </a:r>
          </a:p>
          <a:p>
            <a:pPr algn="ctr"/>
            <a:r>
              <a:rPr lang="es-MX" dirty="0"/>
              <a:t>OTROS </a:t>
            </a:r>
            <a:endParaRPr lang="es-CO" dirty="0"/>
          </a:p>
        </p:txBody>
      </p:sp>
    </p:spTree>
    <p:extLst>
      <p:ext uri="{BB962C8B-B14F-4D97-AF65-F5344CB8AC3E}">
        <p14:creationId xmlns:p14="http://schemas.microsoft.com/office/powerpoint/2010/main" val="323111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8">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9" name="Straight Connector 10">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40" name="Straight Connector 12">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41" name="Straight Connector 14">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42"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3" name="Picture 4">
            <a:extLst>
              <a:ext uri="{FF2B5EF4-FFF2-40B4-BE49-F238E27FC236}">
                <a16:creationId xmlns:a16="http://schemas.microsoft.com/office/drawing/2014/main" id="{9DDBA90F-E68B-4AC5-A158-6EC51C912090}"/>
              </a:ext>
            </a:extLst>
          </p:cNvPr>
          <p:cNvPicPr>
            <a:picLocks noChangeAspect="1"/>
          </p:cNvPicPr>
          <p:nvPr/>
        </p:nvPicPr>
        <p:blipFill rotWithShape="1">
          <a:blip r:embed="rId2">
            <a:alphaModFix/>
          </a:blip>
          <a:srcRect t="965" r="-1" b="13785"/>
          <a:stretch/>
        </p:blipFill>
        <p:spPr>
          <a:xfrm>
            <a:off x="1530" y="10"/>
            <a:ext cx="12188941" cy="6857990"/>
          </a:xfrm>
          <a:prstGeom prst="rect">
            <a:avLst/>
          </a:prstGeom>
        </p:spPr>
      </p:pic>
      <p:sp>
        <p:nvSpPr>
          <p:cNvPr id="44" name="Rectangle 18">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5E5D85D-6E65-1974-0441-EF16E7AB72F0}"/>
              </a:ext>
            </a:extLst>
          </p:cNvPr>
          <p:cNvSpPr>
            <a:spLocks noGrp="1"/>
          </p:cNvSpPr>
          <p:nvPr>
            <p:ph type="title"/>
          </p:nvPr>
        </p:nvSpPr>
        <p:spPr>
          <a:xfrm>
            <a:off x="914399" y="2449718"/>
            <a:ext cx="10899059" cy="2387600"/>
          </a:xfrm>
        </p:spPr>
        <p:txBody>
          <a:bodyPr vert="horz" lIns="91440" tIns="45720" rIns="91440" bIns="45720" rtlCol="0" anchor="b">
            <a:normAutofit/>
          </a:bodyPr>
          <a:lstStyle/>
          <a:p>
            <a:pPr algn="ctr"/>
            <a:r>
              <a:rPr lang="en-US" sz="6600" b="1" dirty="0">
                <a:solidFill>
                  <a:srgbClr val="FFFFFF"/>
                </a:solidFill>
              </a:rPr>
              <a:t>CONTEXTO INTERNACIONAL</a:t>
            </a:r>
          </a:p>
        </p:txBody>
      </p:sp>
      <p:cxnSp>
        <p:nvCxnSpPr>
          <p:cNvPr id="45" name="Straight Connector 20">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46" name="Straight Connector 22">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4929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nos esposadas PNG transparente - StickPNG">
            <a:extLst>
              <a:ext uri="{FF2B5EF4-FFF2-40B4-BE49-F238E27FC236}">
                <a16:creationId xmlns:a16="http://schemas.microsoft.com/office/drawing/2014/main" id="{B40513F4-1905-4DE1-9894-733D428AC9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34" b="12435"/>
          <a:stretch/>
        </p:blipFill>
        <p:spPr bwMode="auto">
          <a:xfrm>
            <a:off x="2241754" y="1684135"/>
            <a:ext cx="7390761" cy="382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6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1819F-495E-4997-9C79-B12662F29D38}"/>
              </a:ext>
            </a:extLst>
          </p:cNvPr>
          <p:cNvSpPr>
            <a:spLocks noGrp="1"/>
          </p:cNvSpPr>
          <p:nvPr>
            <p:ph type="title"/>
          </p:nvPr>
        </p:nvSpPr>
        <p:spPr>
          <a:xfrm>
            <a:off x="484631" y="205760"/>
            <a:ext cx="11145039" cy="1339584"/>
          </a:xfrm>
        </p:spPr>
        <p:txBody>
          <a:bodyPr/>
          <a:lstStyle/>
          <a:p>
            <a:pPr algn="ctr"/>
            <a:r>
              <a:rPr lang="es-MX" dirty="0"/>
              <a:t>LEY 599 DE 2000</a:t>
            </a:r>
            <a:endParaRPr lang="es-CO" dirty="0"/>
          </a:p>
        </p:txBody>
      </p:sp>
      <p:sp>
        <p:nvSpPr>
          <p:cNvPr id="3" name="Marcador de texto 2">
            <a:extLst>
              <a:ext uri="{FF2B5EF4-FFF2-40B4-BE49-F238E27FC236}">
                <a16:creationId xmlns:a16="http://schemas.microsoft.com/office/drawing/2014/main" id="{73B5B404-8118-44AC-A06D-CCF6B5EC475A}"/>
              </a:ext>
            </a:extLst>
          </p:cNvPr>
          <p:cNvSpPr>
            <a:spLocks noGrp="1"/>
          </p:cNvSpPr>
          <p:nvPr>
            <p:ph type="body" idx="1"/>
          </p:nvPr>
        </p:nvSpPr>
        <p:spPr>
          <a:xfrm>
            <a:off x="484631" y="1370908"/>
            <a:ext cx="5346222" cy="823912"/>
          </a:xfrm>
        </p:spPr>
        <p:txBody>
          <a:bodyPr/>
          <a:lstStyle/>
          <a:p>
            <a:pPr algn="ctr"/>
            <a:r>
              <a:rPr lang="es-MX" dirty="0"/>
              <a:t>LAVADO DE ACTIVOS (ART 323) </a:t>
            </a:r>
            <a:endParaRPr lang="es-CO" dirty="0"/>
          </a:p>
        </p:txBody>
      </p:sp>
      <p:sp>
        <p:nvSpPr>
          <p:cNvPr id="4" name="Marcador de contenido 3">
            <a:extLst>
              <a:ext uri="{FF2B5EF4-FFF2-40B4-BE49-F238E27FC236}">
                <a16:creationId xmlns:a16="http://schemas.microsoft.com/office/drawing/2014/main" id="{9BBBEFA1-1F14-4242-800B-2D6406764018}"/>
              </a:ext>
            </a:extLst>
          </p:cNvPr>
          <p:cNvSpPr>
            <a:spLocks noGrp="1"/>
          </p:cNvSpPr>
          <p:nvPr>
            <p:ph sz="half" idx="2"/>
          </p:nvPr>
        </p:nvSpPr>
        <p:spPr>
          <a:xfrm>
            <a:off x="484632" y="2292627"/>
            <a:ext cx="5346222" cy="3897036"/>
          </a:xfrm>
        </p:spPr>
        <p:txBody>
          <a:bodyPr>
            <a:noAutofit/>
          </a:bodyPr>
          <a:lstStyle/>
          <a:p>
            <a:pPr algn="just"/>
            <a:r>
              <a:rPr lang="es-MX" sz="1050" b="0" i="0" dirty="0">
                <a:solidFill>
                  <a:srgbClr val="333333"/>
                </a:solidFill>
                <a:effectLst/>
                <a:latin typeface="Arial" panose="020B0604020202020204" pitchFamily="34" charset="0"/>
              </a:rPr>
              <a:t>El que </a:t>
            </a:r>
            <a:r>
              <a:rPr lang="es-MX" sz="1050" b="1" i="0" dirty="0">
                <a:solidFill>
                  <a:srgbClr val="333333"/>
                </a:solidFill>
                <a:effectLst/>
                <a:latin typeface="Arial" panose="020B0604020202020204" pitchFamily="34" charset="0"/>
              </a:rPr>
              <a:t>adquiera, resguarde, invierta, transporte, transforme, almacene, conserve, custodie o administre</a:t>
            </a:r>
            <a:r>
              <a:rPr lang="es-MX" sz="1050" b="0" i="0" dirty="0">
                <a:solidFill>
                  <a:srgbClr val="333333"/>
                </a:solidFill>
                <a:effectLst/>
                <a:latin typeface="Arial" panose="020B0604020202020204" pitchFamily="34" charset="0"/>
              </a:rPr>
              <a:t> bienes que tengan su origen mediato o inmediato en actividades de </a:t>
            </a:r>
            <a:r>
              <a:rPr lang="es-MX" sz="1050" b="0" i="0" u="sng" dirty="0">
                <a:solidFill>
                  <a:srgbClr val="333333"/>
                </a:solidFill>
                <a:effectLst/>
                <a:latin typeface="Arial" panose="020B0604020202020204" pitchFamily="34" charset="0"/>
              </a:rPr>
              <a:t>tráfico de migrantes, trata de personas, extorsión, enriquecimiento ilícito, secuestro extorsivo, rebelión, tráfico de armas, tráfico de menores de edad, financiación del terrorismo y administración de recursos relacionados con actividades terroristas, tráfico de drogas tóxicas, estupefacientes o sustancias sicotrópicas, delitos contra el sistema financiero, delitos contra la administración pública, contrabando, contrabando de hidrocarburos o sus derivados, fraude aduanero o favorecimiento y facilitación del contrabando, favorecimiento de contrabando de hidrocarburos o sus derivados</a:t>
            </a:r>
            <a:r>
              <a:rPr lang="es-MX" sz="1050" b="0" i="0" dirty="0">
                <a:solidFill>
                  <a:srgbClr val="333333"/>
                </a:solidFill>
                <a:effectLst/>
                <a:latin typeface="Arial" panose="020B0604020202020204" pitchFamily="34" charset="0"/>
              </a:rPr>
              <a:t>, en cualquiera de sus formas, o vinculados con el producto de delitos ejecutados bajo concierto para delinquir, o les dé a los bienes provenientes de dichas actividades apariencia de legalidad o los legalice, oculte o encubra la verdadera naturaleza, origen, ubicación, destino, movimiento o derecho sobre tales bienes, incurrirá por esa sola conducta, en prisión de diez (10) a treinta (30) años y multa de mil (1.000) a cincuenta mil (50.000) salarios mínimos legales mensuales vigentes.</a:t>
            </a:r>
            <a:br>
              <a:rPr lang="es-MX" sz="1050" dirty="0"/>
            </a:br>
            <a:br>
              <a:rPr lang="es-MX" sz="1050" dirty="0"/>
            </a:br>
            <a:r>
              <a:rPr lang="es-MX" sz="1050" b="0" i="0" dirty="0">
                <a:solidFill>
                  <a:srgbClr val="333333"/>
                </a:solidFill>
                <a:effectLst/>
                <a:latin typeface="Arial" panose="020B0604020202020204" pitchFamily="34" charset="0"/>
              </a:rPr>
              <a:t>La misma pena se aplicará cuando las conductas descritas en el inciso anterior se realicen sobre bienes cuya extinción de dominio haya sido declarada.</a:t>
            </a:r>
            <a:br>
              <a:rPr lang="es-MX" sz="1050" dirty="0"/>
            </a:br>
            <a:br>
              <a:rPr lang="es-MX" sz="1050" dirty="0"/>
            </a:br>
            <a:r>
              <a:rPr lang="es-MX" sz="1050" b="0" i="0" dirty="0">
                <a:solidFill>
                  <a:srgbClr val="333333"/>
                </a:solidFill>
                <a:effectLst/>
                <a:latin typeface="Arial" panose="020B0604020202020204" pitchFamily="34" charset="0"/>
              </a:rPr>
              <a:t>El lavado de activos será punible aun cuando las actividades de que provinieren los bienes, o los actos penados en los apartados anteriores, se hubiesen realizado, total o parcialmente, en el extranjero.</a:t>
            </a:r>
            <a:endParaRPr lang="es-CO" sz="1050" dirty="0"/>
          </a:p>
        </p:txBody>
      </p:sp>
      <p:sp>
        <p:nvSpPr>
          <p:cNvPr id="5" name="Marcador de texto 4">
            <a:extLst>
              <a:ext uri="{FF2B5EF4-FFF2-40B4-BE49-F238E27FC236}">
                <a16:creationId xmlns:a16="http://schemas.microsoft.com/office/drawing/2014/main" id="{3DEA3FD7-10F2-4704-BB40-EB60FAE611C4}"/>
              </a:ext>
            </a:extLst>
          </p:cNvPr>
          <p:cNvSpPr>
            <a:spLocks noGrp="1"/>
          </p:cNvSpPr>
          <p:nvPr>
            <p:ph type="body" sz="quarter" idx="3"/>
          </p:nvPr>
        </p:nvSpPr>
        <p:spPr>
          <a:xfrm>
            <a:off x="6257119" y="1370908"/>
            <a:ext cx="5372551" cy="823912"/>
          </a:xfrm>
        </p:spPr>
        <p:txBody>
          <a:bodyPr/>
          <a:lstStyle/>
          <a:p>
            <a:pPr algn="ctr"/>
            <a:r>
              <a:rPr lang="es-MX" dirty="0"/>
              <a:t>FINANCIACION AL TERRORISMO (ART 345)</a:t>
            </a:r>
            <a:endParaRPr lang="es-CO" dirty="0"/>
          </a:p>
        </p:txBody>
      </p:sp>
      <p:sp>
        <p:nvSpPr>
          <p:cNvPr id="6" name="Marcador de contenido 5">
            <a:extLst>
              <a:ext uri="{FF2B5EF4-FFF2-40B4-BE49-F238E27FC236}">
                <a16:creationId xmlns:a16="http://schemas.microsoft.com/office/drawing/2014/main" id="{1968E9B0-D42F-4632-94B5-8DB9C175AB6D}"/>
              </a:ext>
            </a:extLst>
          </p:cNvPr>
          <p:cNvSpPr>
            <a:spLocks noGrp="1"/>
          </p:cNvSpPr>
          <p:nvPr>
            <p:ph sz="quarter" idx="4"/>
          </p:nvPr>
        </p:nvSpPr>
        <p:spPr>
          <a:xfrm>
            <a:off x="6257120" y="2292627"/>
            <a:ext cx="5372551" cy="3897035"/>
          </a:xfrm>
        </p:spPr>
        <p:txBody>
          <a:bodyPr>
            <a:normAutofit fontScale="77500" lnSpcReduction="20000"/>
          </a:bodyPr>
          <a:lstStyle/>
          <a:p>
            <a:pPr algn="just"/>
            <a:r>
              <a:rPr lang="es-CO" b="0" i="0" dirty="0">
                <a:solidFill>
                  <a:srgbClr val="333333"/>
                </a:solidFill>
                <a:effectLst/>
                <a:latin typeface="Arial" panose="020B0604020202020204" pitchFamily="34" charset="0"/>
              </a:rPr>
              <a:t>El que </a:t>
            </a:r>
            <a:r>
              <a:rPr lang="es-CO" b="1" i="0" dirty="0">
                <a:solidFill>
                  <a:srgbClr val="333333"/>
                </a:solidFill>
                <a:effectLst/>
                <a:latin typeface="Arial" panose="020B0604020202020204" pitchFamily="34" charset="0"/>
              </a:rPr>
              <a:t>directa o indirectamente provea, recolecte, entregue, reciba, administre, aporte, custodie o guarde </a:t>
            </a:r>
            <a:r>
              <a:rPr lang="es-CO" b="0" i="0" dirty="0">
                <a:solidFill>
                  <a:srgbClr val="333333"/>
                </a:solidFill>
                <a:effectLst/>
                <a:latin typeface="Arial" panose="020B0604020202020204" pitchFamily="34" charset="0"/>
              </a:rPr>
              <a:t>fondos, bienes o recursos, o realice cualquier otro acto que </a:t>
            </a:r>
            <a:r>
              <a:rPr lang="es-CO" b="1" i="0" dirty="0">
                <a:solidFill>
                  <a:srgbClr val="333333"/>
                </a:solidFill>
                <a:effectLst/>
                <a:latin typeface="Arial" panose="020B0604020202020204" pitchFamily="34" charset="0"/>
              </a:rPr>
              <a:t>promueva, organice, apoye, mantenga, financie o sostenga </a:t>
            </a:r>
            <a:r>
              <a:rPr lang="es-CO" b="0" i="0" dirty="0">
                <a:solidFill>
                  <a:srgbClr val="333333"/>
                </a:solidFill>
                <a:effectLst/>
                <a:latin typeface="Arial" panose="020B0604020202020204" pitchFamily="34" charset="0"/>
              </a:rPr>
              <a:t>económicamente a grupos de delincuencia organizada, grupos armados al margen de la ley o a sus integrantes, o a grupos terroristas nacionales o extranjeros, o a terroristas nacionales o extranjeros, o a actividades terroristas, incurrirá en prisión de trece (13) a veintidós (22) años y multa de mil trescientos (1.300) a quince mil (15.000) salarios mínimos legales mensuales vigentes.</a:t>
            </a:r>
            <a:br>
              <a:rPr lang="es-CO" dirty="0"/>
            </a:br>
            <a:endParaRPr lang="es-CO" dirty="0"/>
          </a:p>
        </p:txBody>
      </p:sp>
    </p:spTree>
    <p:extLst>
      <p:ext uri="{BB962C8B-B14F-4D97-AF65-F5344CB8AC3E}">
        <p14:creationId xmlns:p14="http://schemas.microsoft.com/office/powerpoint/2010/main" val="2362808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descr="Interfaz de usuario gráfica, Aplicación&#10;&#10;Descripción generada automáticamente">
            <a:extLst>
              <a:ext uri="{FF2B5EF4-FFF2-40B4-BE49-F238E27FC236}">
                <a16:creationId xmlns:a16="http://schemas.microsoft.com/office/drawing/2014/main" id="{8136BB2A-C789-A0C2-DF18-951DE4A20F9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1" b="16296"/>
          <a:stretch/>
        </p:blipFill>
        <p:spPr>
          <a:xfrm>
            <a:off x="482600" y="489855"/>
            <a:ext cx="11147070" cy="5878283"/>
          </a:xfrm>
          <a:prstGeom prst="rect">
            <a:avLst/>
          </a:prstGeom>
        </p:spPr>
      </p:pic>
      <p:cxnSp>
        <p:nvCxnSpPr>
          <p:cNvPr id="14" name="Straight Connector 13">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750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nte de cámara">
            <a:extLst>
              <a:ext uri="{FF2B5EF4-FFF2-40B4-BE49-F238E27FC236}">
                <a16:creationId xmlns:a16="http://schemas.microsoft.com/office/drawing/2014/main" id="{5BEB4E3D-D2EA-4F7D-AFE3-B1208B7976A2}"/>
              </a:ext>
            </a:extLst>
          </p:cNvPr>
          <p:cNvPicPr>
            <a:picLocks noChangeAspect="1"/>
          </p:cNvPicPr>
          <p:nvPr/>
        </p:nvPicPr>
        <p:blipFill rotWithShape="1">
          <a:blip r:embed="rId2">
            <a:alphaModFix amt="40000"/>
          </a:blip>
          <a:srcRect t="5649" r="-1" b="10060"/>
          <a:stretch/>
        </p:blipFill>
        <p:spPr>
          <a:xfrm>
            <a:off x="20" y="10"/>
            <a:ext cx="12188932" cy="6857990"/>
          </a:xfrm>
          <a:prstGeom prst="rect">
            <a:avLst/>
          </a:prstGeom>
        </p:spPr>
      </p:pic>
      <p:sp>
        <p:nvSpPr>
          <p:cNvPr id="7" name="Título 6">
            <a:extLst>
              <a:ext uri="{FF2B5EF4-FFF2-40B4-BE49-F238E27FC236}">
                <a16:creationId xmlns:a16="http://schemas.microsoft.com/office/drawing/2014/main" id="{132561D7-268C-41F0-8EC5-C1410D34AA6B}"/>
              </a:ext>
            </a:extLst>
          </p:cNvPr>
          <p:cNvSpPr>
            <a:spLocks noGrp="1"/>
          </p:cNvSpPr>
          <p:nvPr>
            <p:ph type="ctrTitle"/>
          </p:nvPr>
        </p:nvSpPr>
        <p:spPr>
          <a:xfrm>
            <a:off x="4604434" y="2659306"/>
            <a:ext cx="6900839" cy="2736390"/>
          </a:xfrm>
        </p:spPr>
        <p:txBody>
          <a:bodyPr anchor="t">
            <a:normAutofit/>
          </a:bodyPr>
          <a:lstStyle/>
          <a:p>
            <a:pPr>
              <a:lnSpc>
                <a:spcPct val="90000"/>
              </a:lnSpc>
            </a:pPr>
            <a:r>
              <a:rPr lang="es-MX" sz="6200">
                <a:solidFill>
                  <a:srgbClr val="FFFFFF"/>
                </a:solidFill>
              </a:rPr>
              <a:t>QUIENES SON LAS AUTORIDADES </a:t>
            </a:r>
            <a:endParaRPr lang="es-CO" sz="6200">
              <a:solidFill>
                <a:srgbClr val="FFFFFF"/>
              </a:solidFill>
            </a:endParaRPr>
          </a:p>
        </p:txBody>
      </p:sp>
      <p:cxnSp>
        <p:nvCxnSpPr>
          <p:cNvPr id="17" name="Straight Connector 16">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399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uperintendencia Financiera de Colombia">
            <a:extLst>
              <a:ext uri="{FF2B5EF4-FFF2-40B4-BE49-F238E27FC236}">
                <a16:creationId xmlns:a16="http://schemas.microsoft.com/office/drawing/2014/main" id="{31772F9C-2720-4085-A726-8F79F00B9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896" y="2921757"/>
            <a:ext cx="1394506" cy="13945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27F119C1-7D81-4591-94FA-1DA6ACFA793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30953" t="16068" r="14881" b="10669"/>
          <a:stretch/>
        </p:blipFill>
        <p:spPr>
          <a:xfrm>
            <a:off x="2336799" y="1712762"/>
            <a:ext cx="5434939" cy="4132943"/>
          </a:xfrm>
          <a:prstGeom prst="rect">
            <a:avLst/>
          </a:prstGeom>
        </p:spPr>
      </p:pic>
      <p:pic>
        <p:nvPicPr>
          <p:cNvPr id="6" name="Imagen 5">
            <a:extLst>
              <a:ext uri="{FF2B5EF4-FFF2-40B4-BE49-F238E27FC236}">
                <a16:creationId xmlns:a16="http://schemas.microsoft.com/office/drawing/2014/main" id="{5E233CC3-05FB-4B04-814E-96BADB6AD03D}"/>
              </a:ext>
            </a:extLst>
          </p:cNvPr>
          <p:cNvPicPr>
            <a:picLocks noChangeAspect="1"/>
          </p:cNvPicPr>
          <p:nvPr/>
        </p:nvPicPr>
        <p:blipFill rotWithShape="1">
          <a:blip r:embed="rId5"/>
          <a:srcRect l="71310" t="46771" r="14643" b="11092"/>
          <a:stretch/>
        </p:blipFill>
        <p:spPr>
          <a:xfrm>
            <a:off x="8679543" y="2015172"/>
            <a:ext cx="2840134" cy="4789714"/>
          </a:xfrm>
          <a:prstGeom prst="rect">
            <a:avLst/>
          </a:prstGeom>
        </p:spPr>
      </p:pic>
      <p:sp>
        <p:nvSpPr>
          <p:cNvPr id="7" name="Rectángulo 6">
            <a:extLst>
              <a:ext uri="{FF2B5EF4-FFF2-40B4-BE49-F238E27FC236}">
                <a16:creationId xmlns:a16="http://schemas.microsoft.com/office/drawing/2014/main" id="{CFD2CA83-84A9-4A3D-8766-954824552AE2}"/>
              </a:ext>
            </a:extLst>
          </p:cNvPr>
          <p:cNvSpPr/>
          <p:nvPr/>
        </p:nvSpPr>
        <p:spPr>
          <a:xfrm>
            <a:off x="1035180" y="479385"/>
            <a:ext cx="10227906" cy="1015663"/>
          </a:xfrm>
          <a:prstGeom prst="rect">
            <a:avLst/>
          </a:prstGeom>
        </p:spPr>
        <p:txBody>
          <a:bodyPr wrap="square">
            <a:spAutoFit/>
          </a:bodyPr>
          <a:lstStyle/>
          <a:p>
            <a:pPr algn="just"/>
            <a:r>
              <a:rPr lang="es-CO" sz="1000" b="0" i="0" dirty="0">
                <a:solidFill>
                  <a:srgbClr val="202122"/>
                </a:solidFill>
                <a:effectLst/>
                <a:latin typeface="Arial" panose="020B0604020202020204" pitchFamily="34" charset="0"/>
              </a:rPr>
              <a:t>La </a:t>
            </a:r>
            <a:r>
              <a:rPr lang="es-CO" sz="1000" b="1" i="0" dirty="0">
                <a:solidFill>
                  <a:srgbClr val="202122"/>
                </a:solidFill>
                <a:effectLst/>
                <a:latin typeface="Arial" panose="020B0604020202020204" pitchFamily="34" charset="0"/>
              </a:rPr>
              <a:t>Superintendencia Financiera de Colombia (</a:t>
            </a:r>
            <a:r>
              <a:rPr lang="es-CO" sz="1000" b="1" i="0" dirty="0" err="1">
                <a:solidFill>
                  <a:srgbClr val="202122"/>
                </a:solidFill>
                <a:effectLst/>
                <a:latin typeface="Arial" panose="020B0604020202020204" pitchFamily="34" charset="0"/>
              </a:rPr>
              <a:t>SFC</a:t>
            </a:r>
            <a:r>
              <a:rPr lang="es-CO" sz="1000" b="1" i="0" dirty="0">
                <a:solidFill>
                  <a:srgbClr val="202122"/>
                </a:solidFill>
                <a:effectLst/>
                <a:latin typeface="Arial" panose="020B0604020202020204" pitchFamily="34" charset="0"/>
              </a:rPr>
              <a:t>)</a:t>
            </a:r>
            <a:r>
              <a:rPr lang="es-CO" sz="1000" b="0" i="0" dirty="0">
                <a:solidFill>
                  <a:srgbClr val="202122"/>
                </a:solidFill>
                <a:effectLst/>
                <a:latin typeface="Arial" panose="020B0604020202020204" pitchFamily="34" charset="0"/>
              </a:rPr>
              <a:t> es la entidad gubernamental encargada de supervisar los sistemas financiero y bursátil encargada de propender por la solvencia, disciplina y supervisión del Sistema Financiero de Colombia Establecida en la Ley 45 de 1923 bajo el nombre de Sección Bancaria, el artículo 19 de esta ley designó como su jefe al Superintendente Bancario, encargándole a su vez de la vigilancia de todos los establecimientos bancarios. En 2005 fue fusionada en la Superintendencia de Valores y cumple su misión institucional mediante la inspección, vigilancia y control sobre las personas que realicen actividades financiera, bursátil, aseguradora y cualquier otra relacionada con el manejo, aprovechamiento o inversión de recursos captados del público. En el ámbito de las instituciones públicas hoy la Superintendencia Financiera fue la primera superintendencia que se creó en Colombia.</a:t>
            </a:r>
            <a:endParaRPr lang="es-CO" sz="1000" dirty="0"/>
          </a:p>
        </p:txBody>
      </p:sp>
      <p:sp>
        <p:nvSpPr>
          <p:cNvPr id="8" name="Rectángulo: esquinas redondeadas 7">
            <a:extLst>
              <a:ext uri="{FF2B5EF4-FFF2-40B4-BE49-F238E27FC236}">
                <a16:creationId xmlns:a16="http://schemas.microsoft.com/office/drawing/2014/main" id="{3D2F5F40-D4C9-45A9-80EB-2C980CC759F3}"/>
              </a:ext>
            </a:extLst>
          </p:cNvPr>
          <p:cNvSpPr/>
          <p:nvPr/>
        </p:nvSpPr>
        <p:spPr>
          <a:xfrm>
            <a:off x="1035180" y="479385"/>
            <a:ext cx="10373049" cy="10156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angular 8">
            <a:extLst>
              <a:ext uri="{FF2B5EF4-FFF2-40B4-BE49-F238E27FC236}">
                <a16:creationId xmlns:a16="http://schemas.microsoft.com/office/drawing/2014/main" id="{05EF48FD-356E-4B14-B4F5-33E856761219}"/>
              </a:ext>
            </a:extLst>
          </p:cNvPr>
          <p:cNvCxnSpPr>
            <a:stCxn id="4" idx="0"/>
            <a:endCxn id="8" idx="1"/>
          </p:cNvCxnSpPr>
          <p:nvPr/>
        </p:nvCxnSpPr>
        <p:spPr>
          <a:xfrm rot="16200000" flipV="1">
            <a:off x="103395" y="1919002"/>
            <a:ext cx="1934540" cy="70969"/>
          </a:xfrm>
          <a:prstGeom prst="bentConnector4">
            <a:avLst>
              <a:gd name="adj1" fmla="val 36875"/>
              <a:gd name="adj2" fmla="val 1304588"/>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angular 9">
            <a:extLst>
              <a:ext uri="{FF2B5EF4-FFF2-40B4-BE49-F238E27FC236}">
                <a16:creationId xmlns:a16="http://schemas.microsoft.com/office/drawing/2014/main" id="{8E836F2B-8E22-49EE-93F6-4E3510DDB4D8}"/>
              </a:ext>
            </a:extLst>
          </p:cNvPr>
          <p:cNvCxnSpPr>
            <a:stCxn id="4" idx="2"/>
          </p:cNvCxnSpPr>
          <p:nvPr/>
        </p:nvCxnSpPr>
        <p:spPr>
          <a:xfrm rot="16200000" flipH="1">
            <a:off x="1365969" y="4056442"/>
            <a:ext cx="803896" cy="132353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11" name="Rectángulo 10">
            <a:extLst>
              <a:ext uri="{FF2B5EF4-FFF2-40B4-BE49-F238E27FC236}">
                <a16:creationId xmlns:a16="http://schemas.microsoft.com/office/drawing/2014/main" id="{743CC79C-61E7-44C0-B6EC-17676AA051C1}"/>
              </a:ext>
            </a:extLst>
          </p:cNvPr>
          <p:cNvSpPr/>
          <p:nvPr/>
        </p:nvSpPr>
        <p:spPr>
          <a:xfrm>
            <a:off x="6357257" y="3253427"/>
            <a:ext cx="1538514" cy="2809992"/>
          </a:xfrm>
          <a:prstGeom prst="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2" name="CuadroTexto 11">
            <a:extLst>
              <a:ext uri="{FF2B5EF4-FFF2-40B4-BE49-F238E27FC236}">
                <a16:creationId xmlns:a16="http://schemas.microsoft.com/office/drawing/2014/main" id="{4F1D4A0D-D7DA-4D08-921D-1E6902AA38C8}"/>
              </a:ext>
            </a:extLst>
          </p:cNvPr>
          <p:cNvSpPr txBox="1"/>
          <p:nvPr/>
        </p:nvSpPr>
        <p:spPr>
          <a:xfrm rot="16200000">
            <a:off x="7690099" y="4998439"/>
            <a:ext cx="1453817" cy="276999"/>
          </a:xfrm>
          <a:prstGeom prst="rect">
            <a:avLst/>
          </a:prstGeom>
          <a:noFill/>
        </p:spPr>
        <p:txBody>
          <a:bodyPr wrap="square" rtlCol="0">
            <a:spAutoFit/>
          </a:bodyPr>
          <a:lstStyle/>
          <a:p>
            <a:r>
              <a:rPr lang="es-CO" sz="1200" dirty="0"/>
              <a:t>área especializada</a:t>
            </a:r>
          </a:p>
        </p:txBody>
      </p:sp>
      <p:cxnSp>
        <p:nvCxnSpPr>
          <p:cNvPr id="13" name="Conector: angular 12">
            <a:extLst>
              <a:ext uri="{FF2B5EF4-FFF2-40B4-BE49-F238E27FC236}">
                <a16:creationId xmlns:a16="http://schemas.microsoft.com/office/drawing/2014/main" id="{1929E050-D73B-44FC-AB7F-FCAC6C4D4CF2}"/>
              </a:ext>
            </a:extLst>
          </p:cNvPr>
          <p:cNvCxnSpPr>
            <a:stCxn id="11" idx="2"/>
            <a:endCxn id="6" idx="1"/>
          </p:cNvCxnSpPr>
          <p:nvPr/>
        </p:nvCxnSpPr>
        <p:spPr>
          <a:xfrm rot="5400000" flipH="1" flipV="1">
            <a:off x="7076333" y="4460209"/>
            <a:ext cx="1653390" cy="1553029"/>
          </a:xfrm>
          <a:prstGeom prst="bentConnector4">
            <a:avLst>
              <a:gd name="adj1" fmla="val -13826"/>
              <a:gd name="adj2" fmla="val 74766"/>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3306A5AC-8293-4DBF-A99E-D053EA67FD4D}"/>
              </a:ext>
            </a:extLst>
          </p:cNvPr>
          <p:cNvSpPr txBox="1"/>
          <p:nvPr/>
        </p:nvSpPr>
        <p:spPr>
          <a:xfrm rot="16200000">
            <a:off x="-34917" y="1407862"/>
            <a:ext cx="678391" cy="276999"/>
          </a:xfrm>
          <a:prstGeom prst="rect">
            <a:avLst/>
          </a:prstGeom>
          <a:noFill/>
        </p:spPr>
        <p:txBody>
          <a:bodyPr wrap="none" rtlCol="0">
            <a:spAutoFit/>
          </a:bodyPr>
          <a:lstStyle/>
          <a:p>
            <a:r>
              <a:rPr lang="es-CO" sz="1200" dirty="0"/>
              <a:t>Función</a:t>
            </a:r>
          </a:p>
        </p:txBody>
      </p:sp>
      <p:sp>
        <p:nvSpPr>
          <p:cNvPr id="15" name="CuadroTexto 14">
            <a:extLst>
              <a:ext uri="{FF2B5EF4-FFF2-40B4-BE49-F238E27FC236}">
                <a16:creationId xmlns:a16="http://schemas.microsoft.com/office/drawing/2014/main" id="{56C65D8D-47D2-4BC8-9739-9805544EAC8F}"/>
              </a:ext>
            </a:extLst>
          </p:cNvPr>
          <p:cNvSpPr txBox="1"/>
          <p:nvPr/>
        </p:nvSpPr>
        <p:spPr>
          <a:xfrm>
            <a:off x="1242176" y="4808519"/>
            <a:ext cx="970587" cy="276999"/>
          </a:xfrm>
          <a:prstGeom prst="rect">
            <a:avLst/>
          </a:prstGeom>
          <a:noFill/>
        </p:spPr>
        <p:txBody>
          <a:bodyPr wrap="square" rtlCol="0">
            <a:spAutoFit/>
          </a:bodyPr>
          <a:lstStyle/>
          <a:p>
            <a:r>
              <a:rPr lang="es-CO" sz="1200" dirty="0"/>
              <a:t>organización</a:t>
            </a:r>
          </a:p>
        </p:txBody>
      </p:sp>
      <p:sp>
        <p:nvSpPr>
          <p:cNvPr id="16" name="Rectángulo 15">
            <a:extLst>
              <a:ext uri="{FF2B5EF4-FFF2-40B4-BE49-F238E27FC236}">
                <a16:creationId xmlns:a16="http://schemas.microsoft.com/office/drawing/2014/main" id="{F1179D5C-CD33-4482-AED2-93399593D9B4}"/>
              </a:ext>
            </a:extLst>
          </p:cNvPr>
          <p:cNvSpPr/>
          <p:nvPr/>
        </p:nvSpPr>
        <p:spPr>
          <a:xfrm>
            <a:off x="8687621" y="1546361"/>
            <a:ext cx="2814488"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cap="none" spc="0" dirty="0">
                <a:ln/>
                <a:effectLst/>
              </a:rPr>
              <a:t>ÓRGANO RECTOR  </a:t>
            </a:r>
            <a:endParaRPr lang="es-CO" sz="2400" b="1" cap="none" spc="0" dirty="0">
              <a:ln/>
              <a:effectLst/>
            </a:endParaRPr>
          </a:p>
        </p:txBody>
      </p:sp>
    </p:spTree>
    <p:extLst>
      <p:ext uri="{BB962C8B-B14F-4D97-AF65-F5344CB8AC3E}">
        <p14:creationId xmlns:p14="http://schemas.microsoft.com/office/powerpoint/2010/main" val="3044291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79D31E2-BE43-24B1-438F-0E7318DE84D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693531" y="582819"/>
            <a:ext cx="5666126" cy="5692359"/>
          </a:xfrm>
          <a:prstGeom prst="rect">
            <a:avLst/>
          </a:prstGeom>
        </p:spPr>
      </p:pic>
      <p:pic>
        <p:nvPicPr>
          <p:cNvPr id="2050" name="Picture 2" descr="Supersociedades: Últimas noticias legales, jurisprudencia y ...">
            <a:extLst>
              <a:ext uri="{FF2B5EF4-FFF2-40B4-BE49-F238E27FC236}">
                <a16:creationId xmlns:a16="http://schemas.microsoft.com/office/drawing/2014/main" id="{D2C219AF-8D90-F076-9655-976431D7A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476" y="1836619"/>
            <a:ext cx="3533776" cy="318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11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DD9F5D4A-2415-4144-A210-D7A739F4CFE5}"/>
              </a:ext>
            </a:extLst>
          </p:cNvPr>
          <p:cNvSpPr/>
          <p:nvPr/>
        </p:nvSpPr>
        <p:spPr>
          <a:xfrm>
            <a:off x="2220188" y="241810"/>
            <a:ext cx="7832034" cy="909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latin typeface="Arial" panose="020B0604020202020204" pitchFamily="34" charset="0"/>
                <a:cs typeface="Arial" panose="020B0604020202020204" pitchFamily="34" charset="0"/>
              </a:rPr>
              <a:t>Artículo 249. La Fiscalía General de la Nación estará integrada por el Fiscal General, los fiscales delegados y los demás funcionarios que determine la ley. El Fiscal General de la Nación será elegido para un período de cuatro años por la Corte Suprema de Justicia, de terna enviada por el Presidente de la República y no podrá ser reelegido. Debe reunir las mismas calidades exigidas para ser Magistrado de la Corte Suprema de Justicia. La Fiscalía General de la Nación forma parte de la rama judicial y tendrá autonomía administrativa y presupuestal.  </a:t>
            </a:r>
          </a:p>
        </p:txBody>
      </p:sp>
      <p:sp>
        <p:nvSpPr>
          <p:cNvPr id="3" name="Rectángulo: esquinas redondeadas 2">
            <a:extLst>
              <a:ext uri="{FF2B5EF4-FFF2-40B4-BE49-F238E27FC236}">
                <a16:creationId xmlns:a16="http://schemas.microsoft.com/office/drawing/2014/main" id="{E0B0D7A3-8159-4345-B2A7-0E8EE6647B93}"/>
              </a:ext>
            </a:extLst>
          </p:cNvPr>
          <p:cNvSpPr/>
          <p:nvPr/>
        </p:nvSpPr>
        <p:spPr>
          <a:xfrm>
            <a:off x="192156" y="5708403"/>
            <a:ext cx="11807687" cy="909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000" dirty="0">
                <a:latin typeface="Arial" panose="020B0604020202020204" pitchFamily="34" charset="0"/>
                <a:cs typeface="Arial" panose="020B0604020202020204" pitchFamily="34" charset="0"/>
              </a:rPr>
              <a:t>Artículo 250 de La Constitución política de Colombia. Que  reza lo siguiente. La Fiscalía General de la Nación está obligada a adelantar el ejercicio de la acción penal y realizar la investigación de los hechos que revistan las características de un delito que lleguen a su conocimiento por medio de denuncia, petición especial, querella o de oficio, siempre y cuando medien suficientes motivos y circunstancias fácticas que indiquen la posible existencia del mismo. No podrá, en consecuencia, suspender, interrumpir, ni renunciar a la persecución penal, salvo en los casos que establezca </a:t>
            </a:r>
          </a:p>
          <a:p>
            <a:pPr algn="ctr"/>
            <a:r>
              <a:rPr lang="es-CO" sz="1000" dirty="0">
                <a:latin typeface="Arial" panose="020B0604020202020204" pitchFamily="34" charset="0"/>
                <a:cs typeface="Arial" panose="020B0604020202020204" pitchFamily="34" charset="0"/>
              </a:rPr>
              <a:t>la ley para la aplicación del principio de oportunidad regulado dentro del marco de la política criminal del Estado, el cual estará sometido al control de legalidad por parte del juez que ejerza las funciones de control de garantías. Se exceptúan los delitos cometidos por Miembros de la Fuerza Pública en servicio activo y en relación con el mismo servicio. </a:t>
            </a:r>
          </a:p>
        </p:txBody>
      </p:sp>
      <p:pic>
        <p:nvPicPr>
          <p:cNvPr id="4" name="Imagen 3">
            <a:extLst>
              <a:ext uri="{FF2B5EF4-FFF2-40B4-BE49-F238E27FC236}">
                <a16:creationId xmlns:a16="http://schemas.microsoft.com/office/drawing/2014/main" id="{A3E6D0BF-0C86-4C5E-8D48-D51C7A457AD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2500" t="15248" r="13642" b="10987"/>
          <a:stretch/>
        </p:blipFill>
        <p:spPr>
          <a:xfrm>
            <a:off x="1941089" y="1313589"/>
            <a:ext cx="6488822" cy="4085726"/>
          </a:xfrm>
          <a:prstGeom prst="rect">
            <a:avLst/>
          </a:prstGeom>
        </p:spPr>
      </p:pic>
      <p:pic>
        <p:nvPicPr>
          <p:cNvPr id="5" name="Picture 2">
            <a:extLst>
              <a:ext uri="{FF2B5EF4-FFF2-40B4-BE49-F238E27FC236}">
                <a16:creationId xmlns:a16="http://schemas.microsoft.com/office/drawing/2014/main" id="{3CF7B87A-5D12-4A87-8073-EA7C65391D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112"/>
          <a:stretch/>
        </p:blipFill>
        <p:spPr bwMode="auto">
          <a:xfrm>
            <a:off x="192156" y="2568466"/>
            <a:ext cx="1269529" cy="113655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angular 5">
            <a:extLst>
              <a:ext uri="{FF2B5EF4-FFF2-40B4-BE49-F238E27FC236}">
                <a16:creationId xmlns:a16="http://schemas.microsoft.com/office/drawing/2014/main" id="{2D4D4BBD-7A05-48D5-B2BB-D5677CFE083A}"/>
              </a:ext>
            </a:extLst>
          </p:cNvPr>
          <p:cNvCxnSpPr>
            <a:stCxn id="5" idx="0"/>
            <a:endCxn id="2" idx="1"/>
          </p:cNvCxnSpPr>
          <p:nvPr/>
        </p:nvCxnSpPr>
        <p:spPr>
          <a:xfrm rot="5400000" flipH="1" flipV="1">
            <a:off x="587583" y="935862"/>
            <a:ext cx="1871942" cy="139326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 name="Conector: angular 6">
            <a:extLst>
              <a:ext uri="{FF2B5EF4-FFF2-40B4-BE49-F238E27FC236}">
                <a16:creationId xmlns:a16="http://schemas.microsoft.com/office/drawing/2014/main" id="{9F15A1DF-E66A-4304-A5F6-6139D93BDCFB}"/>
              </a:ext>
            </a:extLst>
          </p:cNvPr>
          <p:cNvCxnSpPr>
            <a:stCxn id="5" idx="2"/>
          </p:cNvCxnSpPr>
          <p:nvPr/>
        </p:nvCxnSpPr>
        <p:spPr>
          <a:xfrm rot="16200000" flipH="1">
            <a:off x="142612" y="4389328"/>
            <a:ext cx="2003382" cy="63476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8" name="Conector: angular 7">
            <a:extLst>
              <a:ext uri="{FF2B5EF4-FFF2-40B4-BE49-F238E27FC236}">
                <a16:creationId xmlns:a16="http://schemas.microsoft.com/office/drawing/2014/main" id="{48C98DC8-33BF-430F-8AD9-552CA6479E9A}"/>
              </a:ext>
            </a:extLst>
          </p:cNvPr>
          <p:cNvCxnSpPr>
            <a:cxnSpLocks/>
          </p:cNvCxnSpPr>
          <p:nvPr/>
        </p:nvCxnSpPr>
        <p:spPr>
          <a:xfrm flipV="1">
            <a:off x="1056839" y="3136741"/>
            <a:ext cx="917502" cy="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9" name="CuadroTexto 8">
            <a:extLst>
              <a:ext uri="{FF2B5EF4-FFF2-40B4-BE49-F238E27FC236}">
                <a16:creationId xmlns:a16="http://schemas.microsoft.com/office/drawing/2014/main" id="{B3106D84-9961-44F8-AD05-8BAC8475E9C7}"/>
              </a:ext>
            </a:extLst>
          </p:cNvPr>
          <p:cNvSpPr txBox="1"/>
          <p:nvPr/>
        </p:nvSpPr>
        <p:spPr>
          <a:xfrm rot="16200000">
            <a:off x="382970" y="1637774"/>
            <a:ext cx="730841" cy="276999"/>
          </a:xfrm>
          <a:prstGeom prst="rect">
            <a:avLst/>
          </a:prstGeom>
          <a:noFill/>
        </p:spPr>
        <p:txBody>
          <a:bodyPr wrap="none" rtlCol="0">
            <a:spAutoFit/>
          </a:bodyPr>
          <a:lstStyle/>
          <a:p>
            <a:r>
              <a:rPr lang="es-CO" sz="1200" dirty="0"/>
              <a:t>Creación</a:t>
            </a:r>
          </a:p>
        </p:txBody>
      </p:sp>
      <p:sp>
        <p:nvSpPr>
          <p:cNvPr id="10" name="CuadroTexto 9">
            <a:extLst>
              <a:ext uri="{FF2B5EF4-FFF2-40B4-BE49-F238E27FC236}">
                <a16:creationId xmlns:a16="http://schemas.microsoft.com/office/drawing/2014/main" id="{66DED75A-BD5D-41E2-99FA-DD33DEAD4596}"/>
              </a:ext>
            </a:extLst>
          </p:cNvPr>
          <p:cNvSpPr txBox="1"/>
          <p:nvPr/>
        </p:nvSpPr>
        <p:spPr>
          <a:xfrm rot="16200000">
            <a:off x="340266" y="4061661"/>
            <a:ext cx="816249" cy="276999"/>
          </a:xfrm>
          <a:prstGeom prst="rect">
            <a:avLst/>
          </a:prstGeom>
          <a:noFill/>
        </p:spPr>
        <p:txBody>
          <a:bodyPr wrap="none" rtlCol="0">
            <a:spAutoFit/>
          </a:bodyPr>
          <a:lstStyle/>
          <a:p>
            <a:r>
              <a:rPr lang="es-CO" sz="1200" dirty="0"/>
              <a:t>Funciones</a:t>
            </a:r>
          </a:p>
        </p:txBody>
      </p:sp>
      <p:sp>
        <p:nvSpPr>
          <p:cNvPr id="11" name="CuadroTexto 10">
            <a:extLst>
              <a:ext uri="{FF2B5EF4-FFF2-40B4-BE49-F238E27FC236}">
                <a16:creationId xmlns:a16="http://schemas.microsoft.com/office/drawing/2014/main" id="{72AF9F60-4083-49AC-93F2-76A0E2C88139}"/>
              </a:ext>
            </a:extLst>
          </p:cNvPr>
          <p:cNvSpPr txBox="1"/>
          <p:nvPr/>
        </p:nvSpPr>
        <p:spPr>
          <a:xfrm>
            <a:off x="1003754" y="2875983"/>
            <a:ext cx="970587" cy="230832"/>
          </a:xfrm>
          <a:prstGeom prst="rect">
            <a:avLst/>
          </a:prstGeom>
          <a:noFill/>
        </p:spPr>
        <p:txBody>
          <a:bodyPr wrap="square" rtlCol="0">
            <a:spAutoFit/>
          </a:bodyPr>
          <a:lstStyle/>
          <a:p>
            <a:r>
              <a:rPr lang="es-CO" sz="900" dirty="0"/>
              <a:t>organización</a:t>
            </a:r>
          </a:p>
        </p:txBody>
      </p:sp>
      <p:pic>
        <p:nvPicPr>
          <p:cNvPr id="12" name="Imagen 11">
            <a:extLst>
              <a:ext uri="{FF2B5EF4-FFF2-40B4-BE49-F238E27FC236}">
                <a16:creationId xmlns:a16="http://schemas.microsoft.com/office/drawing/2014/main" id="{59062F16-2E71-43D5-8C22-56C93C5D17E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l="36848" t="62535" r="41956" b="13797"/>
          <a:stretch/>
        </p:blipFill>
        <p:spPr>
          <a:xfrm>
            <a:off x="8705161" y="2452914"/>
            <a:ext cx="3294682" cy="2068353"/>
          </a:xfrm>
          <a:prstGeom prst="rect">
            <a:avLst/>
          </a:prstGeom>
        </p:spPr>
      </p:pic>
      <p:sp>
        <p:nvSpPr>
          <p:cNvPr id="13" name="Rectángulo 12">
            <a:extLst>
              <a:ext uri="{FF2B5EF4-FFF2-40B4-BE49-F238E27FC236}">
                <a16:creationId xmlns:a16="http://schemas.microsoft.com/office/drawing/2014/main" id="{E1D6ED30-D1B5-4FC6-B9FF-0ABA44DC0E9F}"/>
              </a:ext>
            </a:extLst>
          </p:cNvPr>
          <p:cNvSpPr/>
          <p:nvPr/>
        </p:nvSpPr>
        <p:spPr>
          <a:xfrm>
            <a:off x="4049486" y="3918857"/>
            <a:ext cx="1944914" cy="1378857"/>
          </a:xfrm>
          <a:prstGeom prst="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cxnSp>
        <p:nvCxnSpPr>
          <p:cNvPr id="14" name="Conector: angular 13">
            <a:extLst>
              <a:ext uri="{FF2B5EF4-FFF2-40B4-BE49-F238E27FC236}">
                <a16:creationId xmlns:a16="http://schemas.microsoft.com/office/drawing/2014/main" id="{5E27DA4D-C81E-4397-BEC3-92B33B6E663B}"/>
              </a:ext>
            </a:extLst>
          </p:cNvPr>
          <p:cNvCxnSpPr>
            <a:stCxn id="13" idx="2"/>
            <a:endCxn id="12" idx="2"/>
          </p:cNvCxnSpPr>
          <p:nvPr/>
        </p:nvCxnSpPr>
        <p:spPr>
          <a:xfrm rot="5400000" flipH="1" flipV="1">
            <a:off x="7298998" y="2244211"/>
            <a:ext cx="776447" cy="5330559"/>
          </a:xfrm>
          <a:prstGeom prst="bentConnector3">
            <a:avLst>
              <a:gd name="adj1" fmla="val -29442"/>
            </a:avLst>
          </a:prstGeom>
          <a:ln>
            <a:tailEnd type="triangle"/>
          </a:ln>
        </p:spPr>
        <p:style>
          <a:lnRef idx="1">
            <a:schemeClr val="dk1"/>
          </a:lnRef>
          <a:fillRef idx="0">
            <a:schemeClr val="dk1"/>
          </a:fillRef>
          <a:effectRef idx="0">
            <a:schemeClr val="dk1"/>
          </a:effectRef>
          <a:fontRef idx="minor">
            <a:schemeClr val="tx1"/>
          </a:fontRef>
        </p:style>
      </p:cxnSp>
      <p:sp>
        <p:nvSpPr>
          <p:cNvPr id="15" name="CuadroTexto 14">
            <a:extLst>
              <a:ext uri="{FF2B5EF4-FFF2-40B4-BE49-F238E27FC236}">
                <a16:creationId xmlns:a16="http://schemas.microsoft.com/office/drawing/2014/main" id="{531703E8-DF97-40C6-9F23-F0BF0CB66084}"/>
              </a:ext>
            </a:extLst>
          </p:cNvPr>
          <p:cNvSpPr txBox="1"/>
          <p:nvPr/>
        </p:nvSpPr>
        <p:spPr>
          <a:xfrm>
            <a:off x="8429911" y="5284667"/>
            <a:ext cx="1453817" cy="276999"/>
          </a:xfrm>
          <a:prstGeom prst="rect">
            <a:avLst/>
          </a:prstGeom>
          <a:noFill/>
        </p:spPr>
        <p:txBody>
          <a:bodyPr wrap="square" rtlCol="0">
            <a:spAutoFit/>
          </a:bodyPr>
          <a:lstStyle/>
          <a:p>
            <a:r>
              <a:rPr lang="es-CO" sz="1200" dirty="0"/>
              <a:t>área especializada</a:t>
            </a:r>
          </a:p>
        </p:txBody>
      </p:sp>
      <p:sp>
        <p:nvSpPr>
          <p:cNvPr id="16" name="Rectángulo 15">
            <a:extLst>
              <a:ext uri="{FF2B5EF4-FFF2-40B4-BE49-F238E27FC236}">
                <a16:creationId xmlns:a16="http://schemas.microsoft.com/office/drawing/2014/main" id="{3DAA4383-0BE3-4690-8F9C-263914AF996F}"/>
              </a:ext>
            </a:extLst>
          </p:cNvPr>
          <p:cNvSpPr/>
          <p:nvPr/>
        </p:nvSpPr>
        <p:spPr>
          <a:xfrm>
            <a:off x="8603464" y="1951654"/>
            <a:ext cx="3498073" cy="40011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000" b="1" cap="none" spc="0" dirty="0">
                <a:ln/>
                <a:effectLst/>
              </a:rPr>
              <a:t>ÓRGANO DE INVESTIGACIÓN</a:t>
            </a:r>
            <a:endParaRPr lang="es-CO" sz="2000" b="1" cap="none" spc="0" dirty="0">
              <a:ln/>
              <a:effectLst/>
            </a:endParaRPr>
          </a:p>
        </p:txBody>
      </p:sp>
    </p:spTree>
    <p:extLst>
      <p:ext uri="{BB962C8B-B14F-4D97-AF65-F5344CB8AC3E}">
        <p14:creationId xmlns:p14="http://schemas.microsoft.com/office/powerpoint/2010/main" val="557211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exto&#10;&#10;Descripción generada automáticamente">
            <a:extLst>
              <a:ext uri="{FF2B5EF4-FFF2-40B4-BE49-F238E27FC236}">
                <a16:creationId xmlns:a16="http://schemas.microsoft.com/office/drawing/2014/main" id="{12390A48-AE12-CD7D-8008-BD2457DBD96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03609" y="2931324"/>
            <a:ext cx="10984782" cy="2525580"/>
          </a:xfrm>
          <a:prstGeom prst="rect">
            <a:avLst/>
          </a:prstGeom>
        </p:spPr>
      </p:pic>
      <p:pic>
        <p:nvPicPr>
          <p:cNvPr id="3" name="Picture 2" descr="UIAF (@UIAFColombia) | Twitter">
            <a:extLst>
              <a:ext uri="{FF2B5EF4-FFF2-40B4-BE49-F238E27FC236}">
                <a16:creationId xmlns:a16="http://schemas.microsoft.com/office/drawing/2014/main" id="{38455A22-F61F-D7C4-0352-CB49A3740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890" y="773104"/>
            <a:ext cx="2158220" cy="215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769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descr="Escala de tiempo&#10;&#10;Descripción generada automáticamente">
            <a:extLst>
              <a:ext uri="{FF2B5EF4-FFF2-40B4-BE49-F238E27FC236}">
                <a16:creationId xmlns:a16="http://schemas.microsoft.com/office/drawing/2014/main" id="{99B7C39D-48E9-ADB9-4E37-2140D80F344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1392"/>
          <a:stretch/>
        </p:blipFill>
        <p:spPr>
          <a:xfrm>
            <a:off x="482600" y="489855"/>
            <a:ext cx="11147070" cy="5878283"/>
          </a:xfrm>
          <a:prstGeom prst="rect">
            <a:avLst/>
          </a:prstGeom>
        </p:spPr>
      </p:pic>
      <p:cxnSp>
        <p:nvCxnSpPr>
          <p:cNvPr id="9" name="Straight Connector 8">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8306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Texto&#10;&#10;Descripción generada automáticamente">
            <a:extLst>
              <a:ext uri="{FF2B5EF4-FFF2-40B4-BE49-F238E27FC236}">
                <a16:creationId xmlns:a16="http://schemas.microsoft.com/office/drawing/2014/main" id="{B069BE97-192A-8235-F30D-2C22514D27E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35890" y="897274"/>
            <a:ext cx="10120220" cy="4804757"/>
          </a:xfrm>
          <a:prstGeom prst="rect">
            <a:avLst/>
          </a:prstGeom>
        </p:spPr>
      </p:pic>
    </p:spTree>
    <p:extLst>
      <p:ext uri="{BB962C8B-B14F-4D97-AF65-F5344CB8AC3E}">
        <p14:creationId xmlns:p14="http://schemas.microsoft.com/office/powerpoint/2010/main" val="280737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Imagen 3">
            <a:extLst>
              <a:ext uri="{FF2B5EF4-FFF2-40B4-BE49-F238E27FC236}">
                <a16:creationId xmlns:a16="http://schemas.microsoft.com/office/drawing/2014/main" id="{ABF978E9-1925-1B2A-3D6A-7719F8E9EF51}"/>
              </a:ext>
            </a:extLst>
          </p:cNvPr>
          <p:cNvPicPr>
            <a:picLocks noChangeAspect="1"/>
          </p:cNvPicPr>
          <p:nvPr/>
        </p:nvPicPr>
        <p:blipFill rotWithShape="1">
          <a:blip r:embed="rId2"/>
          <a:srcRect t="4972" r="1263" b="10047"/>
          <a:stretch/>
        </p:blipFill>
        <p:spPr>
          <a:xfrm>
            <a:off x="592803" y="489858"/>
            <a:ext cx="11006394" cy="5878283"/>
          </a:xfrm>
          <a:prstGeom prst="rect">
            <a:avLst/>
          </a:prstGeom>
        </p:spPr>
      </p:pic>
      <p:cxnSp>
        <p:nvCxnSpPr>
          <p:cNvPr id="11" name="Straight Connector 10">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10257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Imagen 1" descr="Texto&#10;&#10;Descripción generada automáticamente">
            <a:extLst>
              <a:ext uri="{FF2B5EF4-FFF2-40B4-BE49-F238E27FC236}">
                <a16:creationId xmlns:a16="http://schemas.microsoft.com/office/drawing/2014/main" id="{D10B94F2-92A8-A262-4EEC-5812B461C30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r="1" b="7485"/>
          <a:stretch/>
        </p:blipFill>
        <p:spPr>
          <a:xfrm>
            <a:off x="814029" y="489855"/>
            <a:ext cx="10563942" cy="5570777"/>
          </a:xfrm>
          <a:prstGeom prst="rect">
            <a:avLst/>
          </a:prstGeom>
        </p:spPr>
      </p:pic>
      <p:cxnSp>
        <p:nvCxnSpPr>
          <p:cNvPr id="9" name="Straight Connector 8">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404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IAF (@UIAFColombia) | Twitter">
            <a:extLst>
              <a:ext uri="{FF2B5EF4-FFF2-40B4-BE49-F238E27FC236}">
                <a16:creationId xmlns:a16="http://schemas.microsoft.com/office/drawing/2014/main" id="{91DDFDEB-F487-443D-BE9A-8971A3636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54" y="2644661"/>
            <a:ext cx="1568678" cy="1568678"/>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6B9F8890-2DF8-4C2A-94B6-4F1445C082FA}"/>
              </a:ext>
            </a:extLst>
          </p:cNvPr>
          <p:cNvSpPr/>
          <p:nvPr/>
        </p:nvSpPr>
        <p:spPr>
          <a:xfrm>
            <a:off x="2088640" y="479868"/>
            <a:ext cx="9271563" cy="707886"/>
          </a:xfrm>
          <a:prstGeom prst="rect">
            <a:avLst/>
          </a:prstGeom>
        </p:spPr>
        <p:txBody>
          <a:bodyPr wrap="square">
            <a:spAutoFit/>
          </a:bodyPr>
          <a:lstStyle/>
          <a:p>
            <a:pPr algn="just"/>
            <a:r>
              <a:rPr lang="es-CO" sz="1000" dirty="0">
                <a:latin typeface="Arial" panose="020B0604020202020204" pitchFamily="34" charset="0"/>
                <a:cs typeface="Arial" panose="020B0604020202020204" pitchFamily="34" charset="0"/>
              </a:rPr>
              <a:t>De acuerdo con el artículo 3° de la ley 526 de 1999, modificado por la ley 1126 de 2006. Reza lo siguiente: “La Unidad tendrá como objetivo la prevención y detección de operaciones que puedan ser utilizadas como instrumento para el ocultamiento, manejo, inversión o aprovechamiento en cualquier forma de dinero u otros bienes provenientes de actividades delictivas o destinados a su financiación, o para dar apariencia de legalidad a las actividades delictivas o a las transacciones y fondos vinculados con las mismas, prioritariamente el lavado de activos y la financiación del terrorismo</a:t>
            </a:r>
          </a:p>
        </p:txBody>
      </p:sp>
      <p:sp>
        <p:nvSpPr>
          <p:cNvPr id="4" name="Rectángulo 3">
            <a:extLst>
              <a:ext uri="{FF2B5EF4-FFF2-40B4-BE49-F238E27FC236}">
                <a16:creationId xmlns:a16="http://schemas.microsoft.com/office/drawing/2014/main" id="{DBD252D6-6007-4534-A429-5A029C4AC521}"/>
              </a:ext>
            </a:extLst>
          </p:cNvPr>
          <p:cNvSpPr/>
          <p:nvPr/>
        </p:nvSpPr>
        <p:spPr>
          <a:xfrm>
            <a:off x="2035632" y="5670245"/>
            <a:ext cx="9271563" cy="707886"/>
          </a:xfrm>
          <a:prstGeom prst="rect">
            <a:avLst/>
          </a:prstGeom>
        </p:spPr>
        <p:txBody>
          <a:bodyPr wrap="square">
            <a:spAutoFit/>
          </a:bodyPr>
          <a:lstStyle/>
          <a:p>
            <a:pPr algn="just"/>
            <a:r>
              <a:rPr lang="es-CO" sz="1000" b="0" i="0" dirty="0">
                <a:solidFill>
                  <a:srgbClr val="333333"/>
                </a:solidFill>
                <a:effectLst/>
                <a:latin typeface="Arial" panose="020B0604020202020204" pitchFamily="34" charset="0"/>
                <a:cs typeface="Arial" panose="020B0604020202020204" pitchFamily="34" charset="0"/>
              </a:rPr>
              <a:t>La Unidad de Información y Análisis Financiero (UIAF), es una unidad administrativa especial del Estado colombiano, con personería jurídica, autonomía administrativa y financiera, de carácter técnico, adscrita al Ministerio de Hacienda y Crédito Público. Es el órgano de inteligencia financiera del país, fue creada por la Ley 526 de 1999 y reglamentada por el Decreto compilatorio 1068 de 2015, con el fin de prevenir, detectar y luchar contra el lavado de activos y la financiación del terrorismo.</a:t>
            </a:r>
            <a:endParaRPr lang="es-CO" sz="10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474A049-24DB-403F-B597-94A21771012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23953" t="16837" r="25000" b="23691"/>
          <a:stretch/>
        </p:blipFill>
        <p:spPr>
          <a:xfrm>
            <a:off x="2600104" y="1149938"/>
            <a:ext cx="7464527" cy="4414484"/>
          </a:xfrm>
          <a:prstGeom prst="rect">
            <a:avLst/>
          </a:prstGeom>
        </p:spPr>
      </p:pic>
      <p:cxnSp>
        <p:nvCxnSpPr>
          <p:cNvPr id="6" name="Conector: angular 5">
            <a:extLst>
              <a:ext uri="{FF2B5EF4-FFF2-40B4-BE49-F238E27FC236}">
                <a16:creationId xmlns:a16="http://schemas.microsoft.com/office/drawing/2014/main" id="{5F5C6978-ED88-4B59-BE31-6B9E724ED968}"/>
              </a:ext>
            </a:extLst>
          </p:cNvPr>
          <p:cNvCxnSpPr>
            <a:stCxn id="2" idx="0"/>
            <a:endCxn id="3" idx="1"/>
          </p:cNvCxnSpPr>
          <p:nvPr/>
        </p:nvCxnSpPr>
        <p:spPr>
          <a:xfrm rot="5400000" flipH="1" flipV="1">
            <a:off x="764541" y="1320563"/>
            <a:ext cx="1810850" cy="83734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 name="Conector: angular 6">
            <a:extLst>
              <a:ext uri="{FF2B5EF4-FFF2-40B4-BE49-F238E27FC236}">
                <a16:creationId xmlns:a16="http://schemas.microsoft.com/office/drawing/2014/main" id="{1373F583-6D2D-4A06-AD81-3454D88C9346}"/>
              </a:ext>
            </a:extLst>
          </p:cNvPr>
          <p:cNvCxnSpPr>
            <a:stCxn id="2" idx="2"/>
            <a:endCxn id="4" idx="1"/>
          </p:cNvCxnSpPr>
          <p:nvPr/>
        </p:nvCxnSpPr>
        <p:spPr>
          <a:xfrm rot="16200000" flipH="1">
            <a:off x="738038" y="4726593"/>
            <a:ext cx="1810849" cy="78433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 name="Conector: angular 7">
            <a:extLst>
              <a:ext uri="{FF2B5EF4-FFF2-40B4-BE49-F238E27FC236}">
                <a16:creationId xmlns:a16="http://schemas.microsoft.com/office/drawing/2014/main" id="{68BA4A47-E317-48FC-9036-065C9BB6F682}"/>
              </a:ext>
            </a:extLst>
          </p:cNvPr>
          <p:cNvCxnSpPr>
            <a:stCxn id="2" idx="3"/>
          </p:cNvCxnSpPr>
          <p:nvPr/>
        </p:nvCxnSpPr>
        <p:spPr>
          <a:xfrm>
            <a:off x="2035632" y="3429000"/>
            <a:ext cx="1288139" cy="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9" name="CuadroTexto 8">
            <a:extLst>
              <a:ext uri="{FF2B5EF4-FFF2-40B4-BE49-F238E27FC236}">
                <a16:creationId xmlns:a16="http://schemas.microsoft.com/office/drawing/2014/main" id="{86318ECA-D667-428A-BA07-D50155E0567A}"/>
              </a:ext>
            </a:extLst>
          </p:cNvPr>
          <p:cNvSpPr txBox="1"/>
          <p:nvPr/>
        </p:nvSpPr>
        <p:spPr>
          <a:xfrm>
            <a:off x="2127369" y="3152000"/>
            <a:ext cx="970587" cy="215444"/>
          </a:xfrm>
          <a:prstGeom prst="rect">
            <a:avLst/>
          </a:prstGeom>
          <a:noFill/>
        </p:spPr>
        <p:txBody>
          <a:bodyPr wrap="square" rtlCol="0">
            <a:spAutoFit/>
          </a:bodyPr>
          <a:lstStyle/>
          <a:p>
            <a:r>
              <a:rPr lang="es-CO" sz="800" dirty="0"/>
              <a:t>organización</a:t>
            </a:r>
          </a:p>
        </p:txBody>
      </p:sp>
      <p:sp>
        <p:nvSpPr>
          <p:cNvPr id="10" name="CuadroTexto 9">
            <a:extLst>
              <a:ext uri="{FF2B5EF4-FFF2-40B4-BE49-F238E27FC236}">
                <a16:creationId xmlns:a16="http://schemas.microsoft.com/office/drawing/2014/main" id="{0BFD2854-C98C-48F6-8A81-C53861BD59EA}"/>
              </a:ext>
            </a:extLst>
          </p:cNvPr>
          <p:cNvSpPr txBox="1"/>
          <p:nvPr/>
        </p:nvSpPr>
        <p:spPr>
          <a:xfrm rot="16200000">
            <a:off x="745722" y="4940872"/>
            <a:ext cx="1288139" cy="276999"/>
          </a:xfrm>
          <a:prstGeom prst="rect">
            <a:avLst/>
          </a:prstGeom>
          <a:noFill/>
        </p:spPr>
        <p:txBody>
          <a:bodyPr wrap="square" rtlCol="0">
            <a:spAutoFit/>
          </a:bodyPr>
          <a:lstStyle/>
          <a:p>
            <a:r>
              <a:rPr lang="es-CO" sz="1200" dirty="0"/>
              <a:t>quienes somos</a:t>
            </a:r>
          </a:p>
        </p:txBody>
      </p:sp>
      <p:sp>
        <p:nvSpPr>
          <p:cNvPr id="11" name="CuadroTexto 10">
            <a:extLst>
              <a:ext uri="{FF2B5EF4-FFF2-40B4-BE49-F238E27FC236}">
                <a16:creationId xmlns:a16="http://schemas.microsoft.com/office/drawing/2014/main" id="{AAB332BB-9D2C-4DB1-B962-1045520D2840}"/>
              </a:ext>
            </a:extLst>
          </p:cNvPr>
          <p:cNvSpPr txBox="1"/>
          <p:nvPr/>
        </p:nvSpPr>
        <p:spPr>
          <a:xfrm rot="16200000">
            <a:off x="900375" y="1358603"/>
            <a:ext cx="970587" cy="276999"/>
          </a:xfrm>
          <a:prstGeom prst="rect">
            <a:avLst/>
          </a:prstGeom>
          <a:noFill/>
        </p:spPr>
        <p:txBody>
          <a:bodyPr wrap="square" rtlCol="0">
            <a:spAutoFit/>
          </a:bodyPr>
          <a:lstStyle/>
          <a:p>
            <a:r>
              <a:rPr lang="es-CO" sz="1200" dirty="0"/>
              <a:t>objetivo</a:t>
            </a:r>
          </a:p>
        </p:txBody>
      </p:sp>
      <p:sp>
        <p:nvSpPr>
          <p:cNvPr id="12" name="Rectángulo 11">
            <a:extLst>
              <a:ext uri="{FF2B5EF4-FFF2-40B4-BE49-F238E27FC236}">
                <a16:creationId xmlns:a16="http://schemas.microsoft.com/office/drawing/2014/main" id="{5CE7E63D-485E-49EF-B56A-11E7C67DAF06}"/>
              </a:ext>
            </a:extLst>
          </p:cNvPr>
          <p:cNvSpPr/>
          <p:nvPr/>
        </p:nvSpPr>
        <p:spPr>
          <a:xfrm>
            <a:off x="2716695" y="3534822"/>
            <a:ext cx="3896139" cy="2029600"/>
          </a:xfrm>
          <a:prstGeom prst="rect">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id="{0FAA96FD-5F96-47F8-8BC8-40E63A8BAD0F}"/>
              </a:ext>
            </a:extLst>
          </p:cNvPr>
          <p:cNvSpPr/>
          <p:nvPr/>
        </p:nvSpPr>
        <p:spPr>
          <a:xfrm>
            <a:off x="7947584" y="1709132"/>
            <a:ext cx="3932487"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cap="none" spc="0" dirty="0">
                <a:ln/>
                <a:effectLst/>
              </a:rPr>
              <a:t>ÓRGANO DE </a:t>
            </a:r>
            <a:r>
              <a:rPr lang="es-ES" sz="2400" b="1" dirty="0">
                <a:ln/>
              </a:rPr>
              <a:t>INTELIGENCIA</a:t>
            </a:r>
            <a:endParaRPr lang="es-CO" sz="2400" b="1" cap="none" spc="0" dirty="0">
              <a:ln/>
              <a:effectLst/>
            </a:endParaRPr>
          </a:p>
        </p:txBody>
      </p:sp>
    </p:spTree>
    <p:extLst>
      <p:ext uri="{BB962C8B-B14F-4D97-AF65-F5344CB8AC3E}">
        <p14:creationId xmlns:p14="http://schemas.microsoft.com/office/powerpoint/2010/main" val="134898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nterfaz de usuario gráfica&#10;&#10;Descripción generada automáticamente">
            <a:extLst>
              <a:ext uri="{FF2B5EF4-FFF2-40B4-BE49-F238E27FC236}">
                <a16:creationId xmlns:a16="http://schemas.microsoft.com/office/drawing/2014/main" id="{C99EE898-8729-3BBD-E7FB-4AD0D42B0C1E}"/>
              </a:ext>
            </a:extLst>
          </p:cNvPr>
          <p:cNvPicPr>
            <a:picLocks noChangeAspect="1"/>
          </p:cNvPicPr>
          <p:nvPr/>
        </p:nvPicPr>
        <p:blipFill>
          <a:blip r:embed="rId2"/>
          <a:stretch>
            <a:fillRect/>
          </a:stretch>
        </p:blipFill>
        <p:spPr>
          <a:xfrm>
            <a:off x="1005245" y="634232"/>
            <a:ext cx="3981020" cy="2610412"/>
          </a:xfrm>
          <a:prstGeom prst="rect">
            <a:avLst/>
          </a:prstGeom>
        </p:spPr>
      </p:pic>
      <p:pic>
        <p:nvPicPr>
          <p:cNvPr id="3" name="Imagen 2">
            <a:extLst>
              <a:ext uri="{FF2B5EF4-FFF2-40B4-BE49-F238E27FC236}">
                <a16:creationId xmlns:a16="http://schemas.microsoft.com/office/drawing/2014/main" id="{D2BD02E7-4BFC-1BA8-A8F9-02C19AC758AA}"/>
              </a:ext>
            </a:extLst>
          </p:cNvPr>
          <p:cNvPicPr>
            <a:picLocks noChangeAspect="1"/>
          </p:cNvPicPr>
          <p:nvPr/>
        </p:nvPicPr>
        <p:blipFill>
          <a:blip r:embed="rId3"/>
          <a:stretch>
            <a:fillRect/>
          </a:stretch>
        </p:blipFill>
        <p:spPr>
          <a:xfrm>
            <a:off x="5444909" y="634233"/>
            <a:ext cx="5372735" cy="2733675"/>
          </a:xfrm>
          <a:prstGeom prst="rect">
            <a:avLst/>
          </a:prstGeom>
        </p:spPr>
      </p:pic>
      <p:pic>
        <p:nvPicPr>
          <p:cNvPr id="4" name="Imagen 3" descr="Imagen que contiene Texto&#10;&#10;Descripción generada automáticamente">
            <a:extLst>
              <a:ext uri="{FF2B5EF4-FFF2-40B4-BE49-F238E27FC236}">
                <a16:creationId xmlns:a16="http://schemas.microsoft.com/office/drawing/2014/main" id="{B7BAD2B1-5D45-E353-3017-0A65B6E35855}"/>
              </a:ext>
            </a:extLst>
          </p:cNvPr>
          <p:cNvPicPr>
            <a:picLocks noChangeAspect="1"/>
          </p:cNvPicPr>
          <p:nvPr/>
        </p:nvPicPr>
        <p:blipFill>
          <a:blip r:embed="rId4"/>
          <a:stretch>
            <a:fillRect/>
          </a:stretch>
        </p:blipFill>
        <p:spPr>
          <a:xfrm>
            <a:off x="2995755" y="3613356"/>
            <a:ext cx="5573057" cy="2610411"/>
          </a:xfrm>
          <a:prstGeom prst="rect">
            <a:avLst/>
          </a:prstGeom>
        </p:spPr>
      </p:pic>
    </p:spTree>
    <p:extLst>
      <p:ext uri="{BB962C8B-B14F-4D97-AF65-F5344CB8AC3E}">
        <p14:creationId xmlns:p14="http://schemas.microsoft.com/office/powerpoint/2010/main" val="48330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abla&#10;&#10;Descripción generada automáticamente">
            <a:extLst>
              <a:ext uri="{FF2B5EF4-FFF2-40B4-BE49-F238E27FC236}">
                <a16:creationId xmlns:a16="http://schemas.microsoft.com/office/drawing/2014/main" id="{31B7885D-529F-5E4B-3BC6-FEC4987C7C7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2040"/>
          <a:stretch/>
        </p:blipFill>
        <p:spPr>
          <a:xfrm>
            <a:off x="2044409" y="619432"/>
            <a:ext cx="8087733" cy="5666758"/>
          </a:xfrm>
          <a:prstGeom prst="rect">
            <a:avLst/>
          </a:prstGeom>
        </p:spPr>
      </p:pic>
    </p:spTree>
    <p:extLst>
      <p:ext uri="{BB962C8B-B14F-4D97-AF65-F5344CB8AC3E}">
        <p14:creationId xmlns:p14="http://schemas.microsoft.com/office/powerpoint/2010/main" val="41119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abla&#10;&#10;Descripción generada automáticamente">
            <a:extLst>
              <a:ext uri="{FF2B5EF4-FFF2-40B4-BE49-F238E27FC236}">
                <a16:creationId xmlns:a16="http://schemas.microsoft.com/office/drawing/2014/main" id="{9FEB4C85-9208-8955-5A7A-45BBEE4716E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50026" y="604683"/>
            <a:ext cx="8008373" cy="5713159"/>
          </a:xfrm>
          <a:prstGeom prst="rect">
            <a:avLst/>
          </a:prstGeom>
        </p:spPr>
      </p:pic>
    </p:spTree>
    <p:extLst>
      <p:ext uri="{BB962C8B-B14F-4D97-AF65-F5344CB8AC3E}">
        <p14:creationId xmlns:p14="http://schemas.microsoft.com/office/powerpoint/2010/main" val="327297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Texto&#10;&#10;Descripción generada automáticamente con confianza media">
            <a:extLst>
              <a:ext uri="{FF2B5EF4-FFF2-40B4-BE49-F238E27FC236}">
                <a16:creationId xmlns:a16="http://schemas.microsoft.com/office/drawing/2014/main" id="{7858952D-38FA-6B78-6BC1-CDFEFCF75A8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51418" y="993610"/>
            <a:ext cx="9836129" cy="4814561"/>
          </a:xfrm>
          <a:prstGeom prst="rect">
            <a:avLst/>
          </a:prstGeom>
        </p:spPr>
      </p:pic>
    </p:spTree>
    <p:extLst>
      <p:ext uri="{BB962C8B-B14F-4D97-AF65-F5344CB8AC3E}">
        <p14:creationId xmlns:p14="http://schemas.microsoft.com/office/powerpoint/2010/main" val="146290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90D2FE-0AAA-1287-0720-3EB4B70618B9}"/>
              </a:ext>
            </a:extLst>
          </p:cNvPr>
          <p:cNvPicPr>
            <a:picLocks noChangeAspect="1"/>
          </p:cNvPicPr>
          <p:nvPr/>
        </p:nvPicPr>
        <p:blipFill>
          <a:blip r:embed="rId2"/>
          <a:stretch>
            <a:fillRect/>
          </a:stretch>
        </p:blipFill>
        <p:spPr>
          <a:xfrm>
            <a:off x="823109" y="1625430"/>
            <a:ext cx="10545781" cy="3607139"/>
          </a:xfrm>
          <a:prstGeom prst="rect">
            <a:avLst/>
          </a:prstGeom>
        </p:spPr>
      </p:pic>
    </p:spTree>
    <p:extLst>
      <p:ext uri="{BB962C8B-B14F-4D97-AF65-F5344CB8AC3E}">
        <p14:creationId xmlns:p14="http://schemas.microsoft.com/office/powerpoint/2010/main" val="78882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Las 40 Recomendaciones del GAFI para prevenir el lavado de dinero">
            <a:extLst>
              <a:ext uri="{FF2B5EF4-FFF2-40B4-BE49-F238E27FC236}">
                <a16:creationId xmlns:a16="http://schemas.microsoft.com/office/drawing/2014/main" id="{827B1673-EFE0-570E-1CD5-973A297CD49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4061" r="-1" b="5119"/>
          <a:stretch/>
        </p:blipFill>
        <p:spPr bwMode="auto">
          <a:xfrm>
            <a:off x="689077" y="686387"/>
            <a:ext cx="10401710" cy="5485226"/>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6108BD3D-CFD0-4A15-ACF6-EBC254CD7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35" name="Straight Connector 1034">
            <a:extLst>
              <a:ext uri="{FF2B5EF4-FFF2-40B4-BE49-F238E27FC236}">
                <a16:creationId xmlns:a16="http://schemas.microsoft.com/office/drawing/2014/main" id="{DB2019E5-6C31-4640-A135-6BBA7FFCF6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6563628"/>
      </p:ext>
    </p:extLst>
  </p:cSld>
  <p:clrMapOvr>
    <a:masterClrMapping/>
  </p:clrMapOvr>
</p:sld>
</file>

<file path=ppt/theme/theme1.xml><?xml version="1.0" encoding="utf-8"?>
<a:theme xmlns:a="http://schemas.openxmlformats.org/drawingml/2006/main" name="LevelVTI">
  <a:themeElements>
    <a:clrScheme name="AnalogousFromRegularSeedLeftStep">
      <a:dk1>
        <a:srgbClr val="000000"/>
      </a:dk1>
      <a:lt1>
        <a:srgbClr val="FFFFFF"/>
      </a:lt1>
      <a:dk2>
        <a:srgbClr val="1A1E2E"/>
      </a:dk2>
      <a:lt2>
        <a:srgbClr val="F0F1F3"/>
      </a:lt2>
      <a:accent1>
        <a:srgbClr val="C7992F"/>
      </a:accent1>
      <a:accent2>
        <a:srgbClr val="CA5122"/>
      </a:accent2>
      <a:accent3>
        <a:srgbClr val="DC344C"/>
      </a:accent3>
      <a:accent4>
        <a:srgbClr val="CA2280"/>
      </a:accent4>
      <a:accent5>
        <a:srgbClr val="DC34D7"/>
      </a:accent5>
      <a:accent6>
        <a:srgbClr val="8922CA"/>
      </a:accent6>
      <a:hlink>
        <a:srgbClr val="446AC0"/>
      </a:hlink>
      <a:folHlink>
        <a:srgbClr val="7F7F7F"/>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docProps/app.xml><?xml version="1.0" encoding="utf-8"?>
<Properties xmlns="http://schemas.openxmlformats.org/officeDocument/2006/extended-properties" xmlns:vt="http://schemas.openxmlformats.org/officeDocument/2006/docPropsVTypes">
  <TotalTime>100</TotalTime>
  <Words>1522</Words>
  <Application>Microsoft Office PowerPoint</Application>
  <PresentationFormat>Panorámica</PresentationFormat>
  <Paragraphs>56</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Arial</vt:lpstr>
      <vt:lpstr>PTSans</vt:lpstr>
      <vt:lpstr>Seaford</vt:lpstr>
      <vt:lpstr>LevelVTI</vt:lpstr>
      <vt:lpstr>SAGRILAFT </vt:lpstr>
      <vt:lpstr>CONTEXTO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SAGRILAFT </vt:lpstr>
      <vt:lpstr>Presentación de PowerPoint</vt:lpstr>
      <vt:lpstr>¿QUE ES?</vt:lpstr>
      <vt:lpstr>¿QUE FINALIDAD? </vt:lpstr>
      <vt:lpstr>¿A QUIEN APLICA?</vt:lpstr>
      <vt:lpstr>¿QUE CONTIENE?</vt:lpstr>
      <vt:lpstr>RESPONSABLES</vt:lpstr>
      <vt:lpstr>Presentación de PowerPoint</vt:lpstr>
      <vt:lpstr>LEY 599 DE 2000</vt:lpstr>
      <vt:lpstr>Presentación de PowerPoint</vt:lpstr>
      <vt:lpstr>QUIENES SON LAS AUTORIDADES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SAGRILAFT </dc:title>
  <dc:creator>felix ramon</dc:creator>
  <cp:lastModifiedBy>Mayor FELIX CLAVIJO ramon</cp:lastModifiedBy>
  <cp:revision>22</cp:revision>
  <dcterms:created xsi:type="dcterms:W3CDTF">2021-10-06T15:23:09Z</dcterms:created>
  <dcterms:modified xsi:type="dcterms:W3CDTF">2024-12-08T21:13:29Z</dcterms:modified>
</cp:coreProperties>
</file>